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embedTrueTypeFonts="1" autoCompressPictures="0">
  <p:sldMasterIdLst>
    <p:sldMasterId id="2147483932" r:id="rId1"/>
  </p:sldMasterIdLst>
  <p:notesMasterIdLst>
    <p:notesMasterId r:id="rId18"/>
  </p:notesMasterIdLst>
  <p:handoutMasterIdLst>
    <p:handoutMasterId r:id="rId19"/>
  </p:handoutMasterIdLst>
  <p:sldIdLst>
    <p:sldId id="499" r:id="rId2"/>
    <p:sldId id="501" r:id="rId3"/>
    <p:sldId id="502" r:id="rId4"/>
    <p:sldId id="515" r:id="rId5"/>
    <p:sldId id="503" r:id="rId6"/>
    <p:sldId id="516" r:id="rId7"/>
    <p:sldId id="505" r:id="rId8"/>
    <p:sldId id="506" r:id="rId9"/>
    <p:sldId id="507" r:id="rId10"/>
    <p:sldId id="508" r:id="rId11"/>
    <p:sldId id="509" r:id="rId12"/>
    <p:sldId id="511" r:id="rId13"/>
    <p:sldId id="517" r:id="rId14"/>
    <p:sldId id="518" r:id="rId15"/>
    <p:sldId id="512" r:id="rId16"/>
    <p:sldId id="514" r:id="rId17"/>
  </p:sldIdLst>
  <p:sldSz cx="9144000" cy="6858000" type="screen4x3"/>
  <p:notesSz cx="6858000" cy="9296400"/>
  <p:embeddedFontLst>
    <p:embeddedFont>
      <p:font typeface="Calibri" panose="020F0502020204030204" pitchFamily="34" charset="0"/>
      <p:regular r:id="rId20"/>
      <p:bold r:id="rId21"/>
      <p:italic r:id="rId22"/>
      <p:boldItalic r:id="rId23"/>
    </p:embeddedFont>
    <p:embeddedFont>
      <p:font typeface="Garamond" panose="02020404030301010803" pitchFamily="18" charset="0"/>
      <p:regular r:id="rId24"/>
      <p:bold r:id="rId25"/>
      <p:italic r:id="rId26"/>
    </p:embeddedFont>
    <p:embeddedFont>
      <p:font typeface="Roboto" panose="02000000000000000000"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orient="horz" pos="428">
          <p15:clr>
            <a:srgbClr val="A4A3A4"/>
          </p15:clr>
        </p15:guide>
        <p15:guide id="3" orient="horz" pos="507">
          <p15:clr>
            <a:srgbClr val="A4A3A4"/>
          </p15:clr>
        </p15:guide>
        <p15:guide id="4" orient="horz" pos="3816" userDrawn="1">
          <p15:clr>
            <a:srgbClr val="A4A3A4"/>
          </p15:clr>
        </p15:guide>
        <p15:guide id="5" pos="578">
          <p15:clr>
            <a:srgbClr val="A4A3A4"/>
          </p15:clr>
        </p15:guide>
        <p15:guide id="6" pos="2880">
          <p15:clr>
            <a:srgbClr val="A4A3A4"/>
          </p15:clr>
        </p15:guide>
        <p15:guide id="7" pos="5186">
          <p15:clr>
            <a:srgbClr val="A4A3A4"/>
          </p15:clr>
        </p15:guide>
        <p15:guide id="8" pos="651">
          <p15:clr>
            <a:srgbClr val="A4A3A4"/>
          </p15:clr>
        </p15:guide>
        <p15:guide id="9" pos="511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237F"/>
    <a:srgbClr val="525252"/>
    <a:srgbClr val="000000"/>
    <a:srgbClr val="EBEBEC"/>
    <a:srgbClr val="E6E7E8"/>
    <a:srgbClr val="F1F2F2"/>
    <a:srgbClr val="F1F1F2"/>
    <a:srgbClr val="FFFFFF"/>
    <a:srgbClr val="3A195B"/>
    <a:srgbClr val="451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7" autoAdjust="0"/>
    <p:restoredTop sz="93800" autoAdjust="0"/>
  </p:normalViewPr>
  <p:slideViewPr>
    <p:cSldViewPr snapToGrid="0" showGuides="1">
      <p:cViewPr varScale="1">
        <p:scale>
          <a:sx n="120" d="100"/>
          <a:sy n="120" d="100"/>
        </p:scale>
        <p:origin x="1632" y="102"/>
      </p:cViewPr>
      <p:guideLst>
        <p:guide orient="horz" pos="3888"/>
        <p:guide orient="horz" pos="428"/>
        <p:guide orient="horz" pos="507"/>
        <p:guide orient="horz" pos="3816"/>
        <p:guide pos="578"/>
        <p:guide pos="2880"/>
        <p:guide pos="5186"/>
        <p:guide pos="651"/>
        <p:guide pos="5111"/>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84" d="100"/>
          <a:sy n="84" d="100"/>
        </p:scale>
        <p:origin x="3648" y="9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2"/>
          <p:cNvSpPr>
            <a:spLocks noGrp="1"/>
          </p:cNvSpPr>
          <p:nvPr>
            <p:ph type="dt" sz="quarter" idx="1"/>
          </p:nvPr>
        </p:nvSpPr>
        <p:spPr>
          <a:xfrm>
            <a:off x="3454957" y="418641"/>
            <a:ext cx="2971800" cy="238451"/>
          </a:xfrm>
          <a:prstGeom prst="rect">
            <a:avLst/>
          </a:prstGeom>
        </p:spPr>
        <p:txBody>
          <a:bodyPr vert="horz" lIns="91440" tIns="45720" rIns="91440" bIns="45720" rtlCol="0"/>
          <a:lstStyle>
            <a:lvl1pPr algn="r">
              <a:defRPr sz="1200"/>
            </a:lvl1pPr>
          </a:lstStyle>
          <a:p>
            <a:fld id="{D095A732-67FF-4831-A015-ABFA3EB46B45}" type="datetimeFigureOut">
              <a:rPr lang="en-US" smtClean="0">
                <a:latin typeface="+mj-lt"/>
              </a:rPr>
              <a:t>1/25/2023</a:t>
            </a:fld>
            <a:endParaRPr lang="en-US" dirty="0">
              <a:latin typeface="+mj-lt"/>
            </a:endParaRPr>
          </a:p>
        </p:txBody>
      </p:sp>
      <p:sp>
        <p:nvSpPr>
          <p:cNvPr id="3" name="Slide Number Placeholder 4"/>
          <p:cNvSpPr>
            <a:spLocks noGrp="1"/>
          </p:cNvSpPr>
          <p:nvPr>
            <p:ph type="sldNum" sz="quarter" idx="3"/>
          </p:nvPr>
        </p:nvSpPr>
        <p:spPr>
          <a:xfrm>
            <a:off x="3454957" y="8615187"/>
            <a:ext cx="2912792" cy="264405"/>
          </a:xfrm>
          <a:prstGeom prst="rect">
            <a:avLst/>
          </a:prstGeom>
        </p:spPr>
        <p:txBody>
          <a:bodyPr vert="horz" lIns="91440" tIns="45720" rIns="91440" bIns="45720" rtlCol="0" anchor="b"/>
          <a:lstStyle>
            <a:lvl1pPr algn="r">
              <a:defRPr sz="1200"/>
            </a:lvl1pPr>
          </a:lstStyle>
          <a:p>
            <a:fld id="{565CABCC-40B5-453A-8943-E98148044C99}" type="slidenum">
              <a:rPr lang="en-US" smtClean="0">
                <a:latin typeface="+mj-lt"/>
              </a:rPr>
              <a:t>‹#›</a:t>
            </a:fld>
            <a:endParaRPr lang="en-US" dirty="0">
              <a:latin typeface="+mj-lt"/>
            </a:endParaRPr>
          </a:p>
        </p:txBody>
      </p:sp>
      <p:sp>
        <p:nvSpPr>
          <p:cNvPr id="4" name="Header Placeholder 1"/>
          <p:cNvSpPr>
            <a:spLocks noGrp="1"/>
          </p:cNvSpPr>
          <p:nvPr>
            <p:ph type="hdr" sz="quarter"/>
          </p:nvPr>
        </p:nvSpPr>
        <p:spPr>
          <a:xfrm>
            <a:off x="429658" y="418640"/>
            <a:ext cx="2971800" cy="238452"/>
          </a:xfrm>
          <a:prstGeom prst="rect">
            <a:avLst/>
          </a:prstGeom>
        </p:spPr>
        <p:txBody>
          <a:bodyPr vert="horz" lIns="91440" tIns="45720" rIns="91440" bIns="45720" rtlCol="0"/>
          <a:lstStyle>
            <a:lvl1pPr algn="l">
              <a:defRPr sz="1200"/>
            </a:lvl1pPr>
          </a:lstStyle>
          <a:p>
            <a:endParaRPr lang="en-US" dirty="0">
              <a:latin typeface="+mj-lt"/>
            </a:endParaRPr>
          </a:p>
        </p:txBody>
      </p:sp>
      <p:sp>
        <p:nvSpPr>
          <p:cNvPr id="5" name="Footer Placeholder 3"/>
          <p:cNvSpPr>
            <a:spLocks noGrp="1"/>
          </p:cNvSpPr>
          <p:nvPr>
            <p:ph type="ftr" sz="quarter" idx="2"/>
          </p:nvPr>
        </p:nvSpPr>
        <p:spPr>
          <a:xfrm>
            <a:off x="385587" y="8615188"/>
            <a:ext cx="2971800" cy="264404"/>
          </a:xfrm>
          <a:prstGeom prst="rect">
            <a:avLst/>
          </a:prstGeom>
        </p:spPr>
        <p:txBody>
          <a:bodyPr vert="horz" lIns="91440" tIns="45720" rIns="91440" bIns="45720" rtlCol="0" anchor="b"/>
          <a:lstStyle>
            <a:lvl1pPr algn="l">
              <a:defRPr sz="1200"/>
            </a:lvl1pPr>
          </a:lstStyle>
          <a:p>
            <a:endParaRPr lang="en-US" dirty="0">
              <a:latin typeface="+mj-lt"/>
            </a:endParaRP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3" name="Notes Placeholder 2"/>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F1F2F2"/>
            </a:gs>
            <a:gs pos="100000">
              <a:srgbClr val="EBEBEC"/>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p:cNvSpPr/>
          <p:nvPr userDrawn="1"/>
        </p:nvSpPr>
        <p:spPr bwMode="auto">
          <a:xfrm>
            <a:off x="0" y="0"/>
            <a:ext cx="9143999" cy="2147777"/>
          </a:xfrm>
          <a:prstGeom prst="rect">
            <a:avLst/>
          </a:prstGeom>
          <a:gradFill flip="none" rotWithShape="1">
            <a:gsLst>
              <a:gs pos="0">
                <a:srgbClr val="3A195B"/>
              </a:gs>
              <a:gs pos="50000">
                <a:srgbClr val="51237F"/>
              </a:gs>
              <a:gs pos="100000">
                <a:srgbClr val="3A195B"/>
              </a:gs>
            </a:gsLst>
            <a:path path="circle">
              <a:fillToRect l="100000" t="100000"/>
            </a:path>
            <a:tileRect r="-100000" b="-100000"/>
          </a:gra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793" y="1421127"/>
            <a:ext cx="2589668" cy="420624"/>
          </a:xfrm>
          <a:prstGeom prst="rect">
            <a:avLst/>
          </a:prstGeom>
        </p:spPr>
      </p:pic>
      <p:sp>
        <p:nvSpPr>
          <p:cNvPr id="12" name="Text Placeholder 1"/>
          <p:cNvSpPr>
            <a:spLocks noGrp="1"/>
          </p:cNvSpPr>
          <p:nvPr>
            <p:ph type="body" sz="quarter" idx="10" hasCustomPrompt="1"/>
          </p:nvPr>
        </p:nvSpPr>
        <p:spPr>
          <a:xfrm>
            <a:off x="1033463" y="4669174"/>
            <a:ext cx="7080250" cy="949647"/>
          </a:xfrm>
        </p:spPr>
        <p:txBody>
          <a:bodyPr/>
          <a:lstStyle>
            <a:lvl1pPr marL="0" indent="0">
              <a:spcBef>
                <a:spcPts val="0"/>
              </a:spcBef>
              <a:buFontTx/>
              <a:buNone/>
              <a:defRPr sz="2000">
                <a:latin typeface="+mn-lt"/>
              </a:defRPr>
            </a:lvl1pPr>
          </a:lstStyle>
          <a:p>
            <a:r>
              <a:rPr lang="en-US" dirty="0"/>
              <a:t>Presenter’s Name—Arial 20 </a:t>
            </a:r>
            <a:r>
              <a:rPr lang="en-US" dirty="0" err="1"/>
              <a:t>pt</a:t>
            </a:r>
            <a:endParaRPr lang="en-US" dirty="0"/>
          </a:p>
          <a:p>
            <a:r>
              <a:rPr lang="en-US" dirty="0"/>
              <a:t>Department Name</a:t>
            </a:r>
          </a:p>
          <a:p>
            <a:r>
              <a:rPr lang="en-US" dirty="0"/>
              <a:t>Presentation Date</a:t>
            </a:r>
          </a:p>
        </p:txBody>
      </p:sp>
      <p:sp>
        <p:nvSpPr>
          <p:cNvPr id="13" name="Text Placeholder 2"/>
          <p:cNvSpPr>
            <a:spLocks noGrp="1"/>
          </p:cNvSpPr>
          <p:nvPr>
            <p:ph type="body" sz="quarter" idx="11" hasCustomPrompt="1"/>
          </p:nvPr>
        </p:nvSpPr>
        <p:spPr>
          <a:xfrm>
            <a:off x="1033463" y="2685720"/>
            <a:ext cx="7080250" cy="1174024"/>
          </a:xfrm>
        </p:spPr>
        <p:txBody>
          <a:bodyPr/>
          <a:lstStyle>
            <a:lvl1pPr marL="0" indent="0">
              <a:buFontTx/>
              <a:buNone/>
              <a:defRPr sz="3600" baseline="0">
                <a:solidFill>
                  <a:srgbClr val="51237F"/>
                </a:solidFill>
              </a:defRPr>
            </a:lvl1pPr>
          </a:lstStyle>
          <a:p>
            <a:r>
              <a:rPr lang="en-US" dirty="0"/>
              <a:t>Presentation Title—Arial 36 </a:t>
            </a:r>
            <a:r>
              <a:rPr lang="en-US" dirty="0" err="1"/>
              <a:t>pt</a:t>
            </a:r>
            <a:endParaRPr lang="en-US" dirty="0"/>
          </a:p>
        </p:txBody>
      </p:sp>
      <p:sp>
        <p:nvSpPr>
          <p:cNvPr id="14" name="Text Placeholder 3"/>
          <p:cNvSpPr>
            <a:spLocks noGrp="1"/>
          </p:cNvSpPr>
          <p:nvPr>
            <p:ph type="body" sz="quarter" idx="12" hasCustomPrompt="1"/>
          </p:nvPr>
        </p:nvSpPr>
        <p:spPr>
          <a:xfrm>
            <a:off x="1033463" y="3868653"/>
            <a:ext cx="7080250" cy="499898"/>
          </a:xfrm>
        </p:spPr>
        <p:txBody>
          <a:bodyPr/>
          <a:lstStyle>
            <a:lvl1pPr marL="0" indent="0">
              <a:buFontTx/>
              <a:buNone/>
              <a:defRPr sz="2800"/>
            </a:lvl1pPr>
          </a:lstStyle>
          <a:p>
            <a:r>
              <a:rPr lang="en-US" dirty="0"/>
              <a:t>Subhead—Arial 28 </a:t>
            </a:r>
            <a:r>
              <a:rPr lang="en-US" dirty="0" err="1"/>
              <a:t>pt</a:t>
            </a:r>
            <a:endParaRPr lang="en-US" dirty="0"/>
          </a:p>
        </p:txBody>
      </p:sp>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losing Slide">
    <p:bg>
      <p:bgPr>
        <a:gradFill flip="none" rotWithShape="1">
          <a:gsLst>
            <a:gs pos="0">
              <a:srgbClr val="3A195B"/>
            </a:gs>
            <a:gs pos="100000">
              <a:srgbClr val="51237F"/>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7511" y="3132012"/>
            <a:ext cx="3434125" cy="557784"/>
          </a:xfrm>
          <a:prstGeom prst="rect">
            <a:avLst/>
          </a:prstGeom>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50802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and Subhea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3463" y="803618"/>
            <a:ext cx="7080250" cy="490904"/>
          </a:xfrm>
        </p:spPr>
        <p:txBody>
          <a:bodyPr/>
          <a:lstStyle>
            <a:lvl1pPr>
              <a:defRPr/>
            </a:lvl1p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3"/>
          <p:cNvSpPr>
            <a:spLocks noGrp="1"/>
          </p:cNvSpPr>
          <p:nvPr>
            <p:ph type="body" sz="quarter" idx="12" hasCustomPrompt="1"/>
          </p:nvPr>
        </p:nvSpPr>
        <p:spPr>
          <a:xfrm>
            <a:off x="1033463" y="1280235"/>
            <a:ext cx="7080250" cy="371626"/>
          </a:xfrm>
        </p:spPr>
        <p:txBody>
          <a:bodyPr tIns="0"/>
          <a:lstStyle>
            <a:lvl1pPr marL="0" indent="0" algn="l">
              <a:buFontTx/>
              <a:buNone/>
              <a:defRPr sz="2600">
                <a:latin typeface="+mj-lt"/>
              </a:defRPr>
            </a:lvl1pPr>
          </a:lstStyle>
          <a:p>
            <a:pPr marL="0" lvl="0" indent="0"/>
            <a:r>
              <a:rPr lang="en-US" dirty="0"/>
              <a:t>Subhead</a:t>
            </a:r>
          </a:p>
        </p:txBody>
      </p:sp>
    </p:spTree>
    <p:extLst>
      <p:ext uri="{BB962C8B-B14F-4D97-AF65-F5344CB8AC3E}">
        <p14:creationId xmlns:p14="http://schemas.microsoft.com/office/powerpoint/2010/main" val="22979899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an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3"/>
          <p:cNvSpPr>
            <a:spLocks noGrp="1"/>
          </p:cNvSpPr>
          <p:nvPr>
            <p:ph sz="quarter" idx="12"/>
          </p:nvPr>
        </p:nvSpPr>
        <p:spPr>
          <a:xfrm>
            <a:off x="1033463" y="1544267"/>
            <a:ext cx="7080250" cy="41707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71537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 Subhead, an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3"/>
          <p:cNvSpPr>
            <a:spLocks noGrp="1"/>
          </p:cNvSpPr>
          <p:nvPr>
            <p:ph type="body" sz="quarter" idx="12" hasCustomPrompt="1"/>
          </p:nvPr>
        </p:nvSpPr>
        <p:spPr>
          <a:xfrm>
            <a:off x="1033463" y="1280235"/>
            <a:ext cx="7080250" cy="371626"/>
          </a:xfrm>
        </p:spPr>
        <p:txBody>
          <a:bodyPr lIns="0"/>
          <a:lstStyle>
            <a:lvl1pPr marL="0" indent="0" algn="l">
              <a:buFontTx/>
              <a:buNone/>
              <a:defRPr sz="2600"/>
            </a:lvl1pPr>
          </a:lstStyle>
          <a:p>
            <a:pPr marL="0" lvl="0" indent="0"/>
            <a:r>
              <a:rPr lang="en-US" dirty="0"/>
              <a:t>Subhead</a:t>
            </a:r>
          </a:p>
        </p:txBody>
      </p:sp>
      <p:sp>
        <p:nvSpPr>
          <p:cNvPr id="6" name="Content Placeholder 4"/>
          <p:cNvSpPr>
            <a:spLocks noGrp="1"/>
          </p:cNvSpPr>
          <p:nvPr>
            <p:ph sz="quarter" idx="13"/>
          </p:nvPr>
        </p:nvSpPr>
        <p:spPr>
          <a:xfrm>
            <a:off x="1033463" y="1872880"/>
            <a:ext cx="7080250" cy="3842120"/>
          </a:xfr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6566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and 2-Colum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3"/>
          <p:cNvSpPr>
            <a:spLocks noGrp="1"/>
          </p:cNvSpPr>
          <p:nvPr>
            <p:ph sz="quarter" idx="12"/>
          </p:nvPr>
        </p:nvSpPr>
        <p:spPr>
          <a:xfrm>
            <a:off x="1033463" y="1544269"/>
            <a:ext cx="3357784" cy="4170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4740121" y="1547568"/>
            <a:ext cx="3382218" cy="416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15094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 Subhead and 2-Colum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Here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3"/>
          <p:cNvSpPr>
            <a:spLocks noGrp="1"/>
          </p:cNvSpPr>
          <p:nvPr>
            <p:ph type="body" sz="quarter" idx="12" hasCustomPrompt="1"/>
          </p:nvPr>
        </p:nvSpPr>
        <p:spPr>
          <a:xfrm>
            <a:off x="1033463" y="1280235"/>
            <a:ext cx="7080250" cy="371626"/>
          </a:xfrm>
        </p:spPr>
        <p:txBody>
          <a:bodyPr/>
          <a:lstStyle>
            <a:lvl1pPr marL="0" indent="0" algn="l">
              <a:buFontTx/>
              <a:buNone/>
              <a:defRPr sz="2600"/>
            </a:lvl1pPr>
          </a:lstStyle>
          <a:p>
            <a:pPr marL="0" lvl="0" indent="0"/>
            <a:r>
              <a:rPr lang="en-US" dirty="0"/>
              <a:t>Subhead</a:t>
            </a:r>
          </a:p>
        </p:txBody>
      </p:sp>
      <p:sp>
        <p:nvSpPr>
          <p:cNvPr id="6" name="Content Placeholder 4"/>
          <p:cNvSpPr>
            <a:spLocks noGrp="1"/>
          </p:cNvSpPr>
          <p:nvPr>
            <p:ph sz="quarter" idx="13"/>
          </p:nvPr>
        </p:nvSpPr>
        <p:spPr>
          <a:xfrm>
            <a:off x="1033463" y="1872881"/>
            <a:ext cx="3360352" cy="38421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4"/>
          </p:nvPr>
        </p:nvSpPr>
        <p:spPr>
          <a:xfrm>
            <a:off x="4731915" y="1875894"/>
            <a:ext cx="3381798" cy="38391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13238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itle 1"/>
          <p:cNvSpPr>
            <a:spLocks noGrp="1"/>
          </p:cNvSpPr>
          <p:nvPr>
            <p:ph type="title" hasCustomPrompt="1"/>
          </p:nvPr>
        </p:nvSpPr>
        <p:spPr>
          <a:xfrm>
            <a:off x="1033463" y="1491301"/>
            <a:ext cx="7080250" cy="2169825"/>
          </a:xfrm>
        </p:spPr>
        <p:txBody>
          <a:bodyPr vert="horz" wrap="square" lIns="91440" tIns="45720" rIns="91440" bIns="45720" rtlCol="0" anchor="b" anchorCtr="0">
            <a:spAutoFit/>
          </a:bodyPr>
          <a:lstStyle>
            <a:lvl1pPr marL="280988" indent="-91440">
              <a:lnSpc>
                <a:spcPct val="90000"/>
              </a:lnSpc>
              <a:defRPr lang="en-US" sz="3000" kern="2200" spc="0" baseline="0" dirty="0">
                <a:latin typeface="+mn-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eu</a:t>
            </a:r>
            <a:r>
              <a:rPr lang="en-US" dirty="0"/>
              <a:t> </a:t>
            </a:r>
            <a:r>
              <a:rPr lang="en-US" dirty="0" err="1"/>
              <a:t>diam</a:t>
            </a:r>
            <a:r>
              <a:rPr lang="en-US" dirty="0"/>
              <a:t> </a:t>
            </a:r>
            <a:r>
              <a:rPr lang="en-US" dirty="0" err="1"/>
              <a:t>viverra,semper</a:t>
            </a:r>
            <a:r>
              <a:rPr lang="en-US" dirty="0"/>
              <a:t> </a:t>
            </a:r>
            <a:r>
              <a:rPr lang="en-US" dirty="0" err="1"/>
              <a:t>odio</a:t>
            </a:r>
            <a:r>
              <a:rPr lang="en-US" dirty="0"/>
              <a:t> </a:t>
            </a:r>
            <a:r>
              <a:rPr lang="en-US" dirty="0" err="1"/>
              <a:t>eu</a:t>
            </a:r>
            <a:r>
              <a:rPr lang="en-US" dirty="0"/>
              <a:t>, </a:t>
            </a:r>
            <a:r>
              <a:rPr lang="en-US" dirty="0" err="1"/>
              <a:t>interdum</a:t>
            </a:r>
            <a:r>
              <a:rPr lang="en-US" dirty="0"/>
              <a:t> </a:t>
            </a:r>
            <a:r>
              <a:rPr lang="en-US" dirty="0" err="1"/>
              <a:t>turpis</a:t>
            </a:r>
            <a:r>
              <a:rPr lang="en-US" dirty="0"/>
              <a:t>. </a:t>
            </a:r>
            <a:r>
              <a:rPr lang="en-US" dirty="0" err="1"/>
              <a:t>Proin</a:t>
            </a:r>
            <a:r>
              <a:rPr lang="en-US" dirty="0"/>
              <a:t> </a:t>
            </a:r>
            <a:r>
              <a:rPr lang="en-US" dirty="0" err="1"/>
              <a:t>placerat</a:t>
            </a:r>
            <a:r>
              <a:rPr lang="en-US" dirty="0"/>
              <a:t> ipsum mi, ac </a:t>
            </a:r>
            <a:r>
              <a:rPr lang="en-US" dirty="0" err="1"/>
              <a:t>sodales</a:t>
            </a:r>
            <a:r>
              <a:rPr lang="en-US" dirty="0"/>
              <a:t> </a:t>
            </a:r>
            <a:r>
              <a:rPr lang="en-US" dirty="0" err="1"/>
              <a:t>tellus</a:t>
            </a:r>
            <a:r>
              <a:rPr lang="en-US" dirty="0"/>
              <a:t> </a:t>
            </a:r>
            <a:r>
              <a:rPr lang="en-US" dirty="0" err="1"/>
              <a:t>congue</a:t>
            </a:r>
            <a:r>
              <a:rPr lang="en-US" dirty="0"/>
              <a:t> </a:t>
            </a:r>
            <a:r>
              <a:rPr lang="en-US" dirty="0" err="1"/>
              <a:t>amet</a:t>
            </a:r>
            <a:r>
              <a:rPr lang="en-US" dirty="0"/>
              <a:t> dolor.”</a:t>
            </a:r>
          </a:p>
        </p:txBody>
      </p:sp>
      <p:sp>
        <p:nvSpPr>
          <p:cNvPr id="6" name="Content Placeholder 2"/>
          <p:cNvSpPr>
            <a:spLocks noGrp="1"/>
          </p:cNvSpPr>
          <p:nvPr>
            <p:ph idx="1" hasCustomPrompt="1"/>
          </p:nvPr>
        </p:nvSpPr>
        <p:spPr>
          <a:xfrm>
            <a:off x="1033463" y="3947711"/>
            <a:ext cx="7080250" cy="721900"/>
          </a:xfrm>
        </p:spPr>
        <p:txBody>
          <a:bodyPr vert="horz" wrap="square" lIns="91440" tIns="45720" rIns="91440" bIns="45720" rtlCol="0">
            <a:noAutofit/>
          </a:bodyPr>
          <a:lstStyle>
            <a:lvl1pPr marL="0" indent="0" algn="r">
              <a:spcBef>
                <a:spcPts val="300"/>
              </a:spcBef>
              <a:buNone/>
              <a:defRPr lang="en-US" sz="1800" baseline="0" dirty="0" smtClean="0">
                <a:latin typeface="+mn-lt"/>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a:t>
            </a:r>
          </a:p>
        </p:txBody>
      </p:sp>
    </p:spTree>
    <p:extLst>
      <p:ext uri="{BB962C8B-B14F-4D97-AF65-F5344CB8AC3E}">
        <p14:creationId xmlns:p14="http://schemas.microsoft.com/office/powerpoint/2010/main" val="14391128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8E2517-6DD5-440E-AE48-174F885392F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42887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1F2F2"/>
            </a:gs>
            <a:gs pos="100000">
              <a:srgbClr val="EBEBE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3463" y="803618"/>
            <a:ext cx="7080250" cy="490904"/>
          </a:xfrm>
          <a:prstGeom prst="rect">
            <a:avLst/>
          </a:prstGeom>
        </p:spPr>
        <p:txBody>
          <a:bodyPr vert="horz" wrap="square" lIns="0" tIns="0" rIns="0" bIns="45720" rtlCol="0" anchor="t" anchorCtr="0">
            <a:spAutoFit/>
          </a:bodyPr>
          <a:lstStyle/>
          <a:p>
            <a:r>
              <a:rPr lang="en-US" dirty="0"/>
              <a:t>Slide Title Here</a:t>
            </a:r>
          </a:p>
        </p:txBody>
      </p:sp>
      <p:sp>
        <p:nvSpPr>
          <p:cNvPr id="3" name="Text Placeholder 2"/>
          <p:cNvSpPr>
            <a:spLocks noGrp="1"/>
          </p:cNvSpPr>
          <p:nvPr>
            <p:ph type="body" idx="1"/>
          </p:nvPr>
        </p:nvSpPr>
        <p:spPr>
          <a:xfrm>
            <a:off x="1033463" y="1460080"/>
            <a:ext cx="7080250" cy="4228621"/>
          </a:xfrm>
          <a:prstGeom prst="rect">
            <a:avLst/>
          </a:prstGeom>
        </p:spPr>
        <p:txBody>
          <a:bodyPr vert="horz" wrap="square" lIns="0" tIns="0" rIns="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bwMode="auto">
          <a:xfrm>
            <a:off x="-1" y="5886451"/>
            <a:ext cx="9143999" cy="971550"/>
          </a:xfrm>
          <a:prstGeom prst="rect">
            <a:avLst/>
          </a:prstGeom>
          <a:gradFill flip="none" rotWithShape="1">
            <a:gsLst>
              <a:gs pos="0">
                <a:srgbClr val="3A195B"/>
              </a:gs>
              <a:gs pos="50000">
                <a:srgbClr val="51237F"/>
              </a:gs>
              <a:gs pos="100000">
                <a:srgbClr val="3A195B"/>
              </a:gs>
            </a:gsLst>
            <a:path path="circle">
              <a:fillToRect l="100000" t="100000"/>
            </a:path>
            <a:tileRect r="-100000" b="-100000"/>
          </a:gra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814083" y="6006901"/>
            <a:ext cx="1632617" cy="265176"/>
          </a:xfrm>
          <a:prstGeom prst="rect">
            <a:avLst/>
          </a:prstGeom>
        </p:spPr>
      </p:pic>
      <p:sp>
        <p:nvSpPr>
          <p:cNvPr id="6" name="Slide Number Placeholder 5"/>
          <p:cNvSpPr>
            <a:spLocks noGrp="1"/>
          </p:cNvSpPr>
          <p:nvPr>
            <p:ph type="sldNum" sz="quarter" idx="4"/>
          </p:nvPr>
        </p:nvSpPr>
        <p:spPr>
          <a:xfrm>
            <a:off x="587928" y="6007492"/>
            <a:ext cx="445535" cy="281367"/>
          </a:xfrm>
          <a:prstGeom prst="rect">
            <a:avLst/>
          </a:prstGeom>
        </p:spPr>
        <p:txBody>
          <a:bodyPr/>
          <a:lstStyle>
            <a:lvl1pPr>
              <a:defRPr sz="1100">
                <a:solidFill>
                  <a:schemeClr val="bg1"/>
                </a:solidFill>
              </a:defRPr>
            </a:lvl1pPr>
          </a:lstStyle>
          <a:p>
            <a:fld id="{D08E2517-6DD5-440E-AE48-174F885392F8}" type="slidenum">
              <a:rPr lang="en-US" smtClean="0"/>
              <a:pPr/>
              <a:t>‹#›</a:t>
            </a:fld>
            <a:endParaRPr lang="en-US" dirty="0"/>
          </a:p>
        </p:txBody>
      </p:sp>
      <p:sp>
        <p:nvSpPr>
          <p:cNvPr id="8" name="Footer Placeholder 3"/>
          <p:cNvSpPr>
            <a:spLocks noGrp="1"/>
          </p:cNvSpPr>
          <p:nvPr>
            <p:ph type="ftr" sz="quarter" idx="3"/>
          </p:nvPr>
        </p:nvSpPr>
        <p:spPr>
          <a:xfrm>
            <a:off x="1149742" y="6015369"/>
            <a:ext cx="4082657" cy="281958"/>
          </a:xfrm>
          <a:prstGeom prst="rect">
            <a:avLst/>
          </a:prstGeom>
        </p:spPr>
        <p:txBody>
          <a:bodyPr/>
          <a:lstStyle>
            <a:lvl1pPr>
              <a:defRPr sz="10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4" r:id="rId1"/>
    <p:sldLayoutId id="2147484022" r:id="rId2"/>
    <p:sldLayoutId id="2147484023" r:id="rId3"/>
    <p:sldLayoutId id="2147484024" r:id="rId4"/>
    <p:sldLayoutId id="2147484025" r:id="rId5"/>
    <p:sldLayoutId id="2147484026" r:id="rId6"/>
    <p:sldLayoutId id="2147484027" r:id="rId7"/>
    <p:sldLayoutId id="2147484029" r:id="rId8"/>
    <p:sldLayoutId id="2147484028" r:id="rId9"/>
    <p:sldLayoutId id="2147483947" r:id="rId10"/>
  </p:sldLayoutIdLst>
  <p:transition>
    <p:fade/>
  </p:transition>
  <p:hf hdr="0"/>
  <p:txStyles>
    <p:titleStyle>
      <a:lvl1pPr algn="l" defTabSz="914400" rtl="0" eaLnBrk="1" latinLnBrk="0" hangingPunct="1">
        <a:lnSpc>
          <a:spcPct val="85000"/>
        </a:lnSpc>
        <a:spcBef>
          <a:spcPct val="0"/>
        </a:spcBef>
        <a:buNone/>
        <a:defRPr lang="en-US" sz="3400" b="0" kern="1200" cap="none" spc="0" baseline="0" dirty="0" smtClean="0">
          <a:solidFill>
            <a:srgbClr val="51237F"/>
          </a:solidFill>
          <a:latin typeface="+mj-lt"/>
          <a:ea typeface="Roboto" panose="02000000000000000000" pitchFamily="2" charset="0"/>
          <a:cs typeface="Roboto" panose="02000000000000000000" pitchFamily="2" charset="0"/>
        </a:defRPr>
      </a:lvl1pPr>
    </p:titleStyle>
    <p:bodyStyle>
      <a:lvl1pPr marL="168275" indent="-168275" algn="l" defTabSz="914400" rtl="0" eaLnBrk="1" latinLnBrk="0" hangingPunct="1">
        <a:lnSpc>
          <a:spcPct val="100000"/>
        </a:lnSpc>
        <a:spcBef>
          <a:spcPts val="1400"/>
        </a:spcBef>
        <a:buClr>
          <a:srgbClr val="51237F"/>
        </a:buClr>
        <a:buFont typeface="Wingdings" panose="05000000000000000000" pitchFamily="2" charset="2"/>
        <a:buChar char="§"/>
        <a:defRPr lang="en-US" sz="2100" b="0" kern="1200" dirty="0" smtClean="0">
          <a:solidFill>
            <a:srgbClr val="525252"/>
          </a:solidFill>
          <a:latin typeface="+mn-lt"/>
          <a:ea typeface="Roboto" panose="02000000000000000000" pitchFamily="2" charset="0"/>
          <a:cs typeface="Roboto" panose="02000000000000000000" pitchFamily="2" charset="0"/>
        </a:defRPr>
      </a:lvl1pPr>
      <a:lvl2pPr marL="457200" indent="-227013" algn="l" defTabSz="914400" rtl="0" eaLnBrk="1" latinLnBrk="0" hangingPunct="1">
        <a:lnSpc>
          <a:spcPct val="100000"/>
        </a:lnSpc>
        <a:spcBef>
          <a:spcPts val="1400"/>
        </a:spcBef>
        <a:buClr>
          <a:srgbClr val="51237F"/>
        </a:buClr>
        <a:buFont typeface="Arial" panose="020B0604020202020204" pitchFamily="34" charset="0"/>
        <a:buChar char="•"/>
        <a:defRPr lang="en-US" sz="2100" b="0" kern="1200" dirty="0" smtClean="0">
          <a:solidFill>
            <a:srgbClr val="525252"/>
          </a:solidFill>
          <a:latin typeface="+mn-lt"/>
          <a:ea typeface="Roboto" panose="02000000000000000000" pitchFamily="2" charset="0"/>
          <a:cs typeface="Roboto" panose="02000000000000000000" pitchFamily="2" charset="0"/>
        </a:defRPr>
      </a:lvl2pPr>
      <a:lvl3pPr marL="742950" indent="-227013" algn="l" defTabSz="914400" rtl="0" eaLnBrk="1" latinLnBrk="0" hangingPunct="1">
        <a:lnSpc>
          <a:spcPct val="100000"/>
        </a:lnSpc>
        <a:spcBef>
          <a:spcPts val="1400"/>
        </a:spcBef>
        <a:buClr>
          <a:srgbClr val="51237F"/>
        </a:buClr>
        <a:buFont typeface="Arial" panose="020B0604020202020204" pitchFamily="34" charset="0"/>
        <a:buChar char="‒"/>
        <a:defRPr lang="en-US" sz="2100" b="0" kern="1200" dirty="0" smtClean="0">
          <a:solidFill>
            <a:srgbClr val="525252"/>
          </a:solidFill>
          <a:latin typeface="+mn-lt"/>
          <a:ea typeface="Roboto" panose="02000000000000000000" pitchFamily="2" charset="0"/>
          <a:cs typeface="Roboto" panose="02000000000000000000" pitchFamily="2" charset="0"/>
        </a:defRPr>
      </a:lvl3pPr>
      <a:lvl4pPr marL="1028700" indent="-228600" algn="l" defTabSz="914400" rtl="0" eaLnBrk="1" latinLnBrk="0" hangingPunct="1">
        <a:lnSpc>
          <a:spcPct val="100000"/>
        </a:lnSpc>
        <a:spcBef>
          <a:spcPts val="1400"/>
        </a:spcBef>
        <a:buClr>
          <a:srgbClr val="51237F"/>
        </a:buClr>
        <a:buFont typeface="Wingdings" panose="05000000000000000000" pitchFamily="2" charset="2"/>
        <a:buChar char="§"/>
        <a:defRPr lang="en-US" sz="2100" b="0" kern="1200" dirty="0" smtClean="0">
          <a:solidFill>
            <a:srgbClr val="525252"/>
          </a:solidFill>
          <a:latin typeface="+mn-lt"/>
          <a:ea typeface="Roboto" panose="02000000000000000000" pitchFamily="2" charset="0"/>
          <a:cs typeface="Roboto" panose="02000000000000000000" pitchFamily="2" charset="0"/>
        </a:defRPr>
      </a:lvl4pPr>
      <a:lvl5pPr marL="1312863" indent="-227013" algn="l" defTabSz="914400" rtl="0" eaLnBrk="1" latinLnBrk="0" hangingPunct="1">
        <a:lnSpc>
          <a:spcPct val="100000"/>
        </a:lnSpc>
        <a:spcBef>
          <a:spcPts val="1400"/>
        </a:spcBef>
        <a:buClr>
          <a:srgbClr val="51237F"/>
        </a:buClr>
        <a:buFont typeface="Arial" panose="020B0604020202020204" pitchFamily="34" charset="0"/>
        <a:buChar char="•"/>
        <a:defRPr lang="en-US" sz="2100" b="0" kern="1200" dirty="0">
          <a:solidFill>
            <a:srgbClr val="525252"/>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www.youtube.com/embed/CD5X4FyB6qE?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Michael.Harting@montgomerycollege.edu" TargetMode="External"/><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hyperlink" Target="http://www.montgomerycollege.edu/safet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mailto:michael.harting@montgomerycollege.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52463" y="2402335"/>
            <a:ext cx="8101012" cy="1174024"/>
          </a:xfrm>
        </p:spPr>
        <p:txBody>
          <a:bodyPr/>
          <a:lstStyle/>
          <a:p>
            <a:r>
              <a:rPr lang="en-US" dirty="0"/>
              <a:t>Automated External Defibrillator (AED) </a:t>
            </a:r>
            <a:r>
              <a:rPr lang="en-US" i="1" dirty="0"/>
              <a:t>Familiarization</a:t>
            </a:r>
            <a:r>
              <a:rPr lang="en-US" dirty="0"/>
              <a:t> Training </a:t>
            </a:r>
          </a:p>
        </p:txBody>
      </p:sp>
      <p:sp>
        <p:nvSpPr>
          <p:cNvPr id="10" name="TextBox 9">
            <a:extLst>
              <a:ext uri="{FF2B5EF4-FFF2-40B4-BE49-F238E27FC236}">
                <a16:creationId xmlns:a16="http://schemas.microsoft.com/office/drawing/2014/main" id="{DA57C75B-EB8E-44B8-A17F-233FC59131A7}"/>
              </a:ext>
            </a:extLst>
          </p:cNvPr>
          <p:cNvSpPr txBox="1"/>
          <p:nvPr/>
        </p:nvSpPr>
        <p:spPr bwMode="auto">
          <a:xfrm>
            <a:off x="652463" y="5268010"/>
            <a:ext cx="5262562" cy="646331"/>
          </a:xfrm>
          <a:prstGeom prst="rect">
            <a:avLst/>
          </a:prstGeom>
          <a:noFill/>
          <a:ln w="19050" algn="ctr">
            <a:noFill/>
            <a:miter lim="800000"/>
            <a:headEnd/>
            <a:tailEnd/>
          </a:ln>
        </p:spPr>
        <p:txBody>
          <a:bodyPr wrap="square">
            <a:spAutoFit/>
          </a:bodyPr>
          <a:lstStyle/>
          <a:p>
            <a:r>
              <a:rPr lang="en-US" dirty="0"/>
              <a:t>Presented by the Office of Public Safety, Health, and Emergency Management</a:t>
            </a:r>
          </a:p>
        </p:txBody>
      </p:sp>
      <p:pic>
        <p:nvPicPr>
          <p:cNvPr id="11" name="Picture 10">
            <a:extLst>
              <a:ext uri="{FF2B5EF4-FFF2-40B4-BE49-F238E27FC236}">
                <a16:creationId xmlns:a16="http://schemas.microsoft.com/office/drawing/2014/main" id="{EB25F6D6-9481-4C66-82A1-F0FEB418C6EF}"/>
              </a:ext>
            </a:extLst>
          </p:cNvPr>
          <p:cNvPicPr>
            <a:picLocks noChangeAspect="1"/>
          </p:cNvPicPr>
          <p:nvPr/>
        </p:nvPicPr>
        <p:blipFill>
          <a:blip r:embed="rId2"/>
          <a:stretch>
            <a:fillRect/>
          </a:stretch>
        </p:blipFill>
        <p:spPr>
          <a:xfrm>
            <a:off x="5840633" y="3076102"/>
            <a:ext cx="2225233" cy="2115495"/>
          </a:xfrm>
          <a:prstGeom prst="rect">
            <a:avLst/>
          </a:prstGeom>
        </p:spPr>
      </p:pic>
    </p:spTree>
    <p:extLst>
      <p:ext uri="{BB962C8B-B14F-4D97-AF65-F5344CB8AC3E}">
        <p14:creationId xmlns:p14="http://schemas.microsoft.com/office/powerpoint/2010/main" val="521999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2013" y="149344"/>
            <a:ext cx="7080250" cy="935641"/>
          </a:xfrm>
        </p:spPr>
        <p:txBody>
          <a:bodyPr/>
          <a:lstStyle/>
          <a:p>
            <a:r>
              <a:rPr lang="en-US" dirty="0"/>
              <a:t>						</a:t>
            </a:r>
            <a:br>
              <a:rPr lang="en-US" dirty="0"/>
            </a:br>
            <a:r>
              <a:rPr lang="en-US" dirty="0"/>
              <a:t>When to Use? (</a:t>
            </a:r>
            <a:r>
              <a:rPr lang="en-US" dirty="0" err="1"/>
              <a:t>LifePak</a:t>
            </a:r>
            <a:r>
              <a:rPr lang="en-US" dirty="0"/>
              <a:t> CR Plus)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9</a:t>
            </a:fld>
            <a:endParaRPr lang="en-US" dirty="0"/>
          </a:p>
        </p:txBody>
      </p:sp>
      <p:pic>
        <p:nvPicPr>
          <p:cNvPr id="2" name="Picture 1">
            <a:extLst>
              <a:ext uri="{FF2B5EF4-FFF2-40B4-BE49-F238E27FC236}">
                <a16:creationId xmlns:a16="http://schemas.microsoft.com/office/drawing/2014/main" id="{E43C86F4-1FF9-4FEA-986A-66DC39508C4B}"/>
              </a:ext>
            </a:extLst>
          </p:cNvPr>
          <p:cNvPicPr>
            <a:picLocks noChangeAspect="1"/>
          </p:cNvPicPr>
          <p:nvPr/>
        </p:nvPicPr>
        <p:blipFill>
          <a:blip r:embed="rId2">
            <a:alphaModFix amt="75000"/>
          </a:blip>
          <a:stretch>
            <a:fillRect/>
          </a:stretch>
        </p:blipFill>
        <p:spPr>
          <a:xfrm>
            <a:off x="489817" y="1200150"/>
            <a:ext cx="5159571" cy="4410075"/>
          </a:xfrm>
          <a:prstGeom prst="rect">
            <a:avLst/>
          </a:prstGeom>
          <a:solidFill>
            <a:schemeClr val="bg1">
              <a:lumMod val="75000"/>
            </a:schemeClr>
          </a:solidFill>
        </p:spPr>
      </p:pic>
      <p:sp>
        <p:nvSpPr>
          <p:cNvPr id="6" name="TextBox 5">
            <a:extLst>
              <a:ext uri="{FF2B5EF4-FFF2-40B4-BE49-F238E27FC236}">
                <a16:creationId xmlns:a16="http://schemas.microsoft.com/office/drawing/2014/main" id="{6295DB6C-4FBB-4CE8-ADD7-1C96D2C326CF}"/>
              </a:ext>
            </a:extLst>
          </p:cNvPr>
          <p:cNvSpPr txBox="1"/>
          <p:nvPr/>
        </p:nvSpPr>
        <p:spPr bwMode="auto">
          <a:xfrm>
            <a:off x="6048374" y="1208038"/>
            <a:ext cx="2466975" cy="3970318"/>
          </a:xfrm>
          <a:prstGeom prst="rect">
            <a:avLst/>
          </a:prstGeom>
          <a:noFill/>
          <a:ln w="19050" algn="ctr">
            <a:noFill/>
            <a:miter lim="800000"/>
            <a:headEnd/>
            <a:tailEnd/>
          </a:ln>
        </p:spPr>
        <p:txBody>
          <a:bodyPr wrap="square">
            <a:spAutoFit/>
          </a:bodyPr>
          <a:lstStyle/>
          <a:p>
            <a:r>
              <a:rPr lang="en-US" dirty="0"/>
              <a:t>The AED should only be used on victims of Sudden Cardiac Arrest (SCA) who are: </a:t>
            </a:r>
          </a:p>
          <a:p>
            <a:endParaRPr lang="en-US" dirty="0"/>
          </a:p>
          <a:p>
            <a:r>
              <a:rPr lang="en-US" dirty="0"/>
              <a:t>Unconscious and unresponsive</a:t>
            </a:r>
          </a:p>
          <a:p>
            <a:r>
              <a:rPr lang="en-US" dirty="0"/>
              <a:t>Not breathing or not breathing normally.  </a:t>
            </a:r>
          </a:p>
          <a:p>
            <a:endParaRPr lang="en-US" dirty="0"/>
          </a:p>
          <a:p>
            <a:r>
              <a:rPr lang="en-US" dirty="0"/>
              <a:t>*Do not use on a victim that is conscious and responsive!</a:t>
            </a:r>
          </a:p>
        </p:txBody>
      </p:sp>
    </p:spTree>
    <p:extLst>
      <p:ext uri="{BB962C8B-B14F-4D97-AF65-F5344CB8AC3E}">
        <p14:creationId xmlns:p14="http://schemas.microsoft.com/office/powerpoint/2010/main" val="25481936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6725" y="803618"/>
            <a:ext cx="7646988" cy="935641"/>
          </a:xfrm>
        </p:spPr>
        <p:txBody>
          <a:bodyPr/>
          <a:lstStyle/>
          <a:p>
            <a:r>
              <a:rPr lang="en-US" dirty="0"/>
              <a:t>How to Use the AED (</a:t>
            </a:r>
            <a:r>
              <a:rPr lang="en-US" dirty="0" err="1"/>
              <a:t>LifePak</a:t>
            </a:r>
            <a:r>
              <a:rPr lang="en-US" dirty="0"/>
              <a:t> CR Plus)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10</a:t>
            </a:fld>
            <a:endParaRPr lang="en-US" dirty="0"/>
          </a:p>
        </p:txBody>
      </p:sp>
      <p:sp>
        <p:nvSpPr>
          <p:cNvPr id="6" name="TextBox 5">
            <a:extLst>
              <a:ext uri="{FF2B5EF4-FFF2-40B4-BE49-F238E27FC236}">
                <a16:creationId xmlns:a16="http://schemas.microsoft.com/office/drawing/2014/main" id="{8DCD6487-116C-4DAF-BD27-A7E974D7BA90}"/>
              </a:ext>
            </a:extLst>
          </p:cNvPr>
          <p:cNvSpPr txBox="1"/>
          <p:nvPr/>
        </p:nvSpPr>
        <p:spPr bwMode="auto">
          <a:xfrm>
            <a:off x="514350" y="1444615"/>
            <a:ext cx="8115300" cy="4031873"/>
          </a:xfrm>
          <a:prstGeom prst="rect">
            <a:avLst/>
          </a:prstGeom>
          <a:noFill/>
          <a:ln w="19050" algn="ctr">
            <a:noFill/>
            <a:miter lim="800000"/>
            <a:headEnd/>
            <a:tailEnd/>
          </a:ln>
        </p:spPr>
        <p:txBody>
          <a:bodyPr wrap="square">
            <a:spAutoFit/>
          </a:bodyPr>
          <a:lstStyle/>
          <a:p>
            <a:pPr marL="342900" indent="-342900">
              <a:buFont typeface="+mj-lt"/>
              <a:buAutoNum type="arabicPeriod"/>
            </a:pPr>
            <a:r>
              <a:rPr lang="en-US" sz="1600" dirty="0"/>
              <a:t>Check the scene to make sure it is safe. </a:t>
            </a:r>
          </a:p>
          <a:p>
            <a:pPr marL="342900" indent="-342900">
              <a:buFont typeface="+mj-lt"/>
              <a:buAutoNum type="arabicPeriod"/>
            </a:pPr>
            <a:r>
              <a:rPr lang="en-US" sz="1600" dirty="0"/>
              <a:t>Check to see if the person is breathing and has a pulse.</a:t>
            </a:r>
          </a:p>
          <a:p>
            <a:pPr marL="342900" indent="-342900">
              <a:buFont typeface="+mj-lt"/>
              <a:buAutoNum type="arabicPeriod"/>
            </a:pPr>
            <a:r>
              <a:rPr lang="en-US" sz="1600" dirty="0"/>
              <a:t>If the person is not breathing and has no pulse, call 911 and retrieve the AED.  </a:t>
            </a:r>
          </a:p>
          <a:p>
            <a:pPr marL="800100" lvl="1" indent="-342900">
              <a:buFont typeface="+mj-lt"/>
              <a:buAutoNum type="alphaLcParenR"/>
            </a:pPr>
            <a:r>
              <a:rPr lang="en-US" sz="1600" dirty="0"/>
              <a:t>If another person is available have them call 911 while you begin life-saving efforts without delay. </a:t>
            </a:r>
          </a:p>
          <a:p>
            <a:pPr marL="342900" indent="-342900">
              <a:buFont typeface="+mj-lt"/>
              <a:buAutoNum type="arabicPeriod"/>
            </a:pPr>
            <a:r>
              <a:rPr lang="en-US" sz="1600" dirty="0"/>
              <a:t>Press the green ON/OFF button to turn on the AED. A solid green indicator light illuminates when the AED is turned on. </a:t>
            </a:r>
          </a:p>
          <a:p>
            <a:pPr marL="342900" indent="-342900">
              <a:buFont typeface="+mj-lt"/>
              <a:buAutoNum type="arabicPeriod"/>
            </a:pPr>
            <a:r>
              <a:rPr lang="en-US" sz="1600" dirty="0"/>
              <a:t>Prepare the victim by:</a:t>
            </a:r>
          </a:p>
          <a:p>
            <a:pPr marL="800100" lvl="1" indent="-342900">
              <a:buFont typeface="+mj-lt"/>
              <a:buAutoNum type="arabicPeriod"/>
            </a:pPr>
            <a:r>
              <a:rPr lang="en-US" sz="1600" dirty="0"/>
              <a:t>Removing all the clothing from the chest area.</a:t>
            </a:r>
          </a:p>
          <a:p>
            <a:pPr marL="800100" lvl="1" indent="-342900">
              <a:buFont typeface="+mj-lt"/>
              <a:buAutoNum type="arabicPeriod"/>
            </a:pPr>
            <a:r>
              <a:rPr lang="en-US" sz="1600" dirty="0"/>
              <a:t>Dry their chest if wet. </a:t>
            </a:r>
          </a:p>
          <a:p>
            <a:pPr marL="800100" lvl="1" indent="-342900">
              <a:buFont typeface="+mj-lt"/>
              <a:buAutoNum type="arabicPeriod"/>
            </a:pPr>
            <a:r>
              <a:rPr lang="en-US" sz="1600" dirty="0"/>
              <a:t>Apply the pads in the proper position. </a:t>
            </a:r>
          </a:p>
          <a:p>
            <a:pPr marL="342900" indent="-342900">
              <a:buFont typeface="+mj-lt"/>
              <a:buAutoNum type="arabicPeriod"/>
            </a:pPr>
            <a:r>
              <a:rPr lang="en-US" sz="1600" dirty="0"/>
              <a:t>Prepare to let the AED analyze by announcing, “CLEAR!” in a loud voice and ensure no one is touching the victim. </a:t>
            </a:r>
          </a:p>
          <a:p>
            <a:pPr marL="342900" indent="-342900">
              <a:buFont typeface="+mj-lt"/>
              <a:buAutoNum type="arabicPeriod"/>
            </a:pPr>
            <a:r>
              <a:rPr lang="en-US" sz="1600" dirty="0"/>
              <a:t>Deliver the shock by pushing the “shock” button if it is indicated. </a:t>
            </a:r>
          </a:p>
          <a:p>
            <a:pPr marL="342900" indent="-342900">
              <a:buFont typeface="+mj-lt"/>
              <a:buAutoNum type="arabicPeriod"/>
            </a:pPr>
            <a:r>
              <a:rPr lang="en-US" sz="1600" dirty="0"/>
              <a:t>After the AED delivers the shock, or no shock is advised, begin CPR immediately, starting with compressions.</a:t>
            </a:r>
          </a:p>
        </p:txBody>
      </p:sp>
    </p:spTree>
    <p:extLst>
      <p:ext uri="{BB962C8B-B14F-4D97-AF65-F5344CB8AC3E}">
        <p14:creationId xmlns:p14="http://schemas.microsoft.com/office/powerpoint/2010/main" val="24766257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Video of AED Use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11</a:t>
            </a:fld>
            <a:endParaRPr lang="en-US" dirty="0"/>
          </a:p>
        </p:txBody>
      </p:sp>
      <p:pic>
        <p:nvPicPr>
          <p:cNvPr id="7" name="Online Media 1" title="Adult AED">
            <a:hlinkClick r:id="" action="ppaction://media"/>
            <a:extLst>
              <a:ext uri="{FF2B5EF4-FFF2-40B4-BE49-F238E27FC236}">
                <a16:creationId xmlns:a16="http://schemas.microsoft.com/office/drawing/2014/main" id="{A27182DC-AD65-49A2-8770-8BEC44B38918}"/>
              </a:ext>
            </a:extLst>
          </p:cNvPr>
          <p:cNvPicPr>
            <a:picLocks noRot="1" noChangeAspect="1"/>
          </p:cNvPicPr>
          <p:nvPr>
            <a:videoFile r:link="rId1"/>
          </p:nvPr>
        </p:nvPicPr>
        <p:blipFill>
          <a:blip r:embed="rId3"/>
          <a:stretch>
            <a:fillRect/>
          </a:stretch>
        </p:blipFill>
        <p:spPr>
          <a:xfrm>
            <a:off x="1115837" y="1476268"/>
            <a:ext cx="6912326" cy="3905464"/>
          </a:xfrm>
          <a:prstGeom prst="rect">
            <a:avLst/>
          </a:prstGeom>
        </p:spPr>
      </p:pic>
      <p:sp>
        <p:nvSpPr>
          <p:cNvPr id="2" name="TextBox 1">
            <a:extLst>
              <a:ext uri="{FF2B5EF4-FFF2-40B4-BE49-F238E27FC236}">
                <a16:creationId xmlns:a16="http://schemas.microsoft.com/office/drawing/2014/main" id="{19EE4A66-B76B-477D-85CF-DFC752EA3D89}"/>
              </a:ext>
            </a:extLst>
          </p:cNvPr>
          <p:cNvSpPr txBox="1"/>
          <p:nvPr/>
        </p:nvSpPr>
        <p:spPr bwMode="auto">
          <a:xfrm>
            <a:off x="1115837" y="5381732"/>
            <a:ext cx="4970638" cy="307777"/>
          </a:xfrm>
          <a:prstGeom prst="rect">
            <a:avLst/>
          </a:prstGeom>
          <a:noFill/>
          <a:ln w="19050" algn="ctr">
            <a:noFill/>
            <a:miter lim="800000"/>
            <a:headEnd/>
            <a:tailEnd/>
          </a:ln>
        </p:spPr>
        <p:txBody>
          <a:bodyPr wrap="square" lIns="0" tIns="0" rIns="0" bIns="0" rtlCol="0">
            <a:spAutoFit/>
          </a:bodyPr>
          <a:lstStyle/>
          <a:p>
            <a:r>
              <a:rPr lang="en-US" sz="2000" dirty="0"/>
              <a:t>Click the arrow to start the video. </a:t>
            </a:r>
          </a:p>
        </p:txBody>
      </p:sp>
    </p:spTree>
    <p:extLst>
      <p:ext uri="{BB962C8B-B14F-4D97-AF65-F5344CB8AC3E}">
        <p14:creationId xmlns:p14="http://schemas.microsoft.com/office/powerpoint/2010/main" val="2884312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Important Information</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12</a:t>
            </a:fld>
            <a:endParaRPr lang="en-US" dirty="0"/>
          </a:p>
        </p:txBody>
      </p:sp>
      <p:sp>
        <p:nvSpPr>
          <p:cNvPr id="6" name="TextBox 5">
            <a:extLst>
              <a:ext uri="{FF2B5EF4-FFF2-40B4-BE49-F238E27FC236}">
                <a16:creationId xmlns:a16="http://schemas.microsoft.com/office/drawing/2014/main" id="{3E5915C1-8FB3-4627-B9EE-D4D379915DB9}"/>
              </a:ext>
            </a:extLst>
          </p:cNvPr>
          <p:cNvSpPr txBox="1"/>
          <p:nvPr/>
        </p:nvSpPr>
        <p:spPr bwMode="auto">
          <a:xfrm>
            <a:off x="587928" y="1428393"/>
            <a:ext cx="7975047" cy="3416320"/>
          </a:xfrm>
          <a:prstGeom prst="rect">
            <a:avLst/>
          </a:prstGeom>
          <a:noFill/>
          <a:ln w="19050" algn="ctr">
            <a:noFill/>
            <a:miter lim="800000"/>
            <a:headEnd/>
            <a:tailEnd/>
          </a:ln>
        </p:spPr>
        <p:txBody>
          <a:bodyPr wrap="square">
            <a:spAutoFit/>
          </a:bodyPr>
          <a:lstStyle/>
          <a:p>
            <a:r>
              <a:rPr lang="en-US" dirty="0"/>
              <a:t>Public Safety will: </a:t>
            </a:r>
          </a:p>
          <a:p>
            <a:r>
              <a:rPr lang="en-US" dirty="0"/>
              <a:t>Inspect AED’s monthly. </a:t>
            </a:r>
          </a:p>
          <a:p>
            <a:r>
              <a:rPr lang="en-US" dirty="0"/>
              <a:t>Check the AED cabinet and carrying case. </a:t>
            </a:r>
          </a:p>
          <a:p>
            <a:r>
              <a:rPr lang="en-US" dirty="0"/>
              <a:t>Check the AED.</a:t>
            </a:r>
          </a:p>
          <a:p>
            <a:r>
              <a:rPr lang="en-US" dirty="0"/>
              <a:t>Check the rescue kit (CPR mask, gloves, razor, shears, wipes, gauze, and pediatric mask). </a:t>
            </a:r>
          </a:p>
          <a:p>
            <a:r>
              <a:rPr lang="en-US" dirty="0"/>
              <a:t>Complete the monthly inspection form.</a:t>
            </a:r>
          </a:p>
          <a:p>
            <a:endParaRPr lang="en-US" dirty="0"/>
          </a:p>
          <a:p>
            <a:r>
              <a:rPr lang="en-US" dirty="0"/>
              <a:t>The Public Safety Office needs to be informed every time an AED is taken out of the cabinet. Even if it is not used. </a:t>
            </a:r>
          </a:p>
          <a:p>
            <a:r>
              <a:rPr lang="en-US" dirty="0"/>
              <a:t>A maintenance check should be performed by a reputable AED dealer once a year. </a:t>
            </a:r>
          </a:p>
        </p:txBody>
      </p:sp>
    </p:spTree>
    <p:extLst>
      <p:ext uri="{BB962C8B-B14F-4D97-AF65-F5344CB8AC3E}">
        <p14:creationId xmlns:p14="http://schemas.microsoft.com/office/powerpoint/2010/main" val="28387919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3463" y="803618"/>
            <a:ext cx="7080250" cy="490904"/>
          </a:xfrm>
        </p:spPr>
        <p:txBody>
          <a:bodyPr/>
          <a:lstStyle/>
          <a:p>
            <a:r>
              <a:rPr lang="en-US" dirty="0"/>
              <a:t>In conclusion:</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13</a:t>
            </a:fld>
            <a:endParaRPr lang="en-US" dirty="0"/>
          </a:p>
        </p:txBody>
      </p:sp>
      <p:pic>
        <p:nvPicPr>
          <p:cNvPr id="1028" name="Picture 4" descr="Learn AED shock and Shockable Heart Rhythms Before You Use - Mindray Global">
            <a:extLst>
              <a:ext uri="{FF2B5EF4-FFF2-40B4-BE49-F238E27FC236}">
                <a16:creationId xmlns:a16="http://schemas.microsoft.com/office/drawing/2014/main" id="{1717EE45-5FBD-4B93-9771-77018AD79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2066925"/>
            <a:ext cx="3737166"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92C24F-A4B8-44C3-A3A5-C74FC86DDA8A}"/>
              </a:ext>
            </a:extLst>
          </p:cNvPr>
          <p:cNvSpPr txBox="1"/>
          <p:nvPr/>
        </p:nvSpPr>
        <p:spPr bwMode="auto">
          <a:xfrm>
            <a:off x="4657726" y="1901130"/>
            <a:ext cx="3851466" cy="2769989"/>
          </a:xfrm>
          <a:prstGeom prst="rect">
            <a:avLst/>
          </a:prstGeom>
          <a:noFill/>
          <a:ln w="19050" algn="ctr">
            <a:noFill/>
            <a:miter lim="800000"/>
            <a:headEnd/>
            <a:tailEnd/>
          </a:ln>
        </p:spPr>
        <p:txBody>
          <a:bodyPr wrap="square" lIns="0" tIns="0" rIns="0" bIns="0" rtlCol="0">
            <a:spAutoFit/>
          </a:bodyPr>
          <a:lstStyle/>
          <a:p>
            <a:r>
              <a:rPr lang="en-US" sz="2000" dirty="0"/>
              <a:t>REMEMBER:</a:t>
            </a:r>
          </a:p>
          <a:p>
            <a:r>
              <a:rPr lang="en-US" sz="2000" dirty="0"/>
              <a:t>It is recommended that all students, staff, and faculty take part in a certified first aid/CPR/AED/Bleeding Control course. You can make a difference when a friend or family member is in need of medical assistance. </a:t>
            </a:r>
          </a:p>
        </p:txBody>
      </p:sp>
    </p:spTree>
    <p:extLst>
      <p:ext uri="{BB962C8B-B14F-4D97-AF65-F5344CB8AC3E}">
        <p14:creationId xmlns:p14="http://schemas.microsoft.com/office/powerpoint/2010/main" val="38515764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14</a:t>
            </a:fld>
            <a:endParaRPr lang="en-US" dirty="0"/>
          </a:p>
        </p:txBody>
      </p:sp>
      <p:pic>
        <p:nvPicPr>
          <p:cNvPr id="2" name="Picture 1">
            <a:extLst>
              <a:ext uri="{FF2B5EF4-FFF2-40B4-BE49-F238E27FC236}">
                <a16:creationId xmlns:a16="http://schemas.microsoft.com/office/drawing/2014/main" id="{D29DE7E2-74FB-4918-BE3A-C21CEF89C0C0}"/>
              </a:ext>
            </a:extLst>
          </p:cNvPr>
          <p:cNvPicPr>
            <a:picLocks noChangeAspect="1"/>
          </p:cNvPicPr>
          <p:nvPr/>
        </p:nvPicPr>
        <p:blipFill>
          <a:blip r:embed="rId2"/>
          <a:stretch>
            <a:fillRect/>
          </a:stretch>
        </p:blipFill>
        <p:spPr>
          <a:xfrm>
            <a:off x="587928" y="1417146"/>
            <a:ext cx="2011854" cy="2011854"/>
          </a:xfrm>
          <a:prstGeom prst="rect">
            <a:avLst/>
          </a:prstGeom>
        </p:spPr>
      </p:pic>
      <p:sp>
        <p:nvSpPr>
          <p:cNvPr id="6" name="TextBox 5">
            <a:extLst>
              <a:ext uri="{FF2B5EF4-FFF2-40B4-BE49-F238E27FC236}">
                <a16:creationId xmlns:a16="http://schemas.microsoft.com/office/drawing/2014/main" id="{AD13A5E6-0473-4238-8211-4E0F9A7D3071}"/>
              </a:ext>
            </a:extLst>
          </p:cNvPr>
          <p:cNvSpPr txBox="1"/>
          <p:nvPr/>
        </p:nvSpPr>
        <p:spPr bwMode="auto">
          <a:xfrm>
            <a:off x="2918298" y="3772898"/>
            <a:ext cx="6517532" cy="2308324"/>
          </a:xfrm>
          <a:prstGeom prst="rect">
            <a:avLst/>
          </a:prstGeom>
          <a:noFill/>
          <a:ln w="19050" algn="ctr">
            <a:noFill/>
            <a:miter lim="800000"/>
            <a:headEnd/>
            <a:tailEnd/>
          </a:ln>
        </p:spPr>
        <p:txBody>
          <a:bodyPr wrap="square">
            <a:spAutoFit/>
          </a:bodyPr>
          <a:lstStyle/>
          <a:p>
            <a:r>
              <a:rPr lang="en-US" dirty="0"/>
              <a:t>Michael D. Harting</a:t>
            </a:r>
          </a:p>
          <a:p>
            <a:endParaRPr lang="en-US" dirty="0"/>
          </a:p>
          <a:p>
            <a:r>
              <a:rPr lang="en-US" dirty="0"/>
              <a:t>Emergency Management and Outreach Coordinator</a:t>
            </a:r>
          </a:p>
          <a:p>
            <a:r>
              <a:rPr lang="en-US" dirty="0"/>
              <a:t>Public Safety, Health, and Emergency Management</a:t>
            </a:r>
          </a:p>
          <a:p>
            <a:r>
              <a:rPr lang="en-US" dirty="0"/>
              <a:t> </a:t>
            </a:r>
          </a:p>
          <a:p>
            <a:r>
              <a:rPr lang="en-US" dirty="0">
                <a:hlinkClick r:id="rId3"/>
              </a:rPr>
              <a:t>Michael.Harting@montgomerycollege.edu</a:t>
            </a:r>
            <a:endParaRPr lang="en-US" dirty="0"/>
          </a:p>
          <a:p>
            <a:r>
              <a:rPr lang="en-US" sz="1800">
                <a:ea typeface="Calibri" panose="020F0502020204030204" pitchFamily="34" charset="0"/>
                <a:hlinkClick r:id="rId4"/>
              </a:rPr>
              <a:t>www.montgomerycollege.edu/safety</a:t>
            </a:r>
            <a:r>
              <a:rPr lang="en-US" sz="1800">
                <a:ea typeface="Calibri" panose="020F0502020204030204" pitchFamily="34" charset="0"/>
              </a:rPr>
              <a:t>    </a:t>
            </a:r>
          </a:p>
          <a:p>
            <a:endParaRPr lang="en-US" dirty="0"/>
          </a:p>
        </p:txBody>
      </p:sp>
      <p:pic>
        <p:nvPicPr>
          <p:cNvPr id="7" name="Picture 6">
            <a:extLst>
              <a:ext uri="{FF2B5EF4-FFF2-40B4-BE49-F238E27FC236}">
                <a16:creationId xmlns:a16="http://schemas.microsoft.com/office/drawing/2014/main" id="{A18324F6-B212-494B-AD84-814C4A6DA070}"/>
              </a:ext>
            </a:extLst>
          </p:cNvPr>
          <p:cNvPicPr>
            <a:picLocks noChangeAspect="1"/>
          </p:cNvPicPr>
          <p:nvPr/>
        </p:nvPicPr>
        <p:blipFill>
          <a:blip r:embed="rId5"/>
          <a:stretch>
            <a:fillRect/>
          </a:stretch>
        </p:blipFill>
        <p:spPr>
          <a:xfrm>
            <a:off x="894550" y="3772898"/>
            <a:ext cx="1615580" cy="1615580"/>
          </a:xfrm>
          <a:prstGeom prst="rect">
            <a:avLst/>
          </a:prstGeom>
        </p:spPr>
      </p:pic>
      <p:pic>
        <p:nvPicPr>
          <p:cNvPr id="9" name="Picture 8">
            <a:extLst>
              <a:ext uri="{FF2B5EF4-FFF2-40B4-BE49-F238E27FC236}">
                <a16:creationId xmlns:a16="http://schemas.microsoft.com/office/drawing/2014/main" id="{4C2A9B6A-61A9-4F29-8FE0-1CDAA36C16B8}"/>
              </a:ext>
            </a:extLst>
          </p:cNvPr>
          <p:cNvPicPr>
            <a:picLocks noChangeAspect="1"/>
          </p:cNvPicPr>
          <p:nvPr/>
        </p:nvPicPr>
        <p:blipFill>
          <a:blip r:embed="rId6">
            <a:alphaModFix amt="75000"/>
          </a:blip>
          <a:stretch>
            <a:fillRect/>
          </a:stretch>
        </p:blipFill>
        <p:spPr>
          <a:xfrm>
            <a:off x="7331653" y="803618"/>
            <a:ext cx="1224419" cy="1375117"/>
          </a:xfrm>
          <a:prstGeom prst="rect">
            <a:avLst/>
          </a:prstGeom>
          <a:solidFill>
            <a:schemeClr val="bg1">
              <a:lumMod val="75000"/>
            </a:schemeClr>
          </a:solidFill>
        </p:spPr>
      </p:pic>
    </p:spTree>
    <p:extLst>
      <p:ext uri="{BB962C8B-B14F-4D97-AF65-F5344CB8AC3E}">
        <p14:creationId xmlns:p14="http://schemas.microsoft.com/office/powerpoint/2010/main" val="10225569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106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0695" y="1331575"/>
            <a:ext cx="7884396" cy="935641"/>
          </a:xfrm>
        </p:spPr>
        <p:txBody>
          <a:bodyPr/>
          <a:lstStyle/>
          <a:p>
            <a:r>
              <a:rPr lang="en-US" dirty="0"/>
              <a:t>Tips and notes for using this presentation</a:t>
            </a:r>
          </a:p>
        </p:txBody>
      </p:sp>
      <p:sp>
        <p:nvSpPr>
          <p:cNvPr id="3" name="Slide Number Placeholder 2"/>
          <p:cNvSpPr>
            <a:spLocks noGrp="1"/>
          </p:cNvSpPr>
          <p:nvPr>
            <p:ph type="sldNum" sz="quarter" idx="10"/>
          </p:nvPr>
        </p:nvSpPr>
        <p:spPr/>
        <p:txBody>
          <a:bodyPr/>
          <a:lstStyle/>
          <a:p>
            <a:fld id="{D08E2517-6DD5-440E-AE48-174F885392F8}" type="slidenum">
              <a:rPr lang="en-US" smtClean="0"/>
              <a:pPr/>
              <a:t>1</a:t>
            </a:fld>
            <a:endParaRPr lang="en-US" dirty="0"/>
          </a:p>
        </p:txBody>
      </p:sp>
      <p:sp>
        <p:nvSpPr>
          <p:cNvPr id="14" name="TextBox 13">
            <a:extLst>
              <a:ext uri="{FF2B5EF4-FFF2-40B4-BE49-F238E27FC236}">
                <a16:creationId xmlns:a16="http://schemas.microsoft.com/office/drawing/2014/main" id="{285D41F3-6500-4501-B416-5F87E69F090B}"/>
              </a:ext>
            </a:extLst>
          </p:cNvPr>
          <p:cNvSpPr txBox="1"/>
          <p:nvPr/>
        </p:nvSpPr>
        <p:spPr bwMode="auto">
          <a:xfrm>
            <a:off x="759619" y="1936752"/>
            <a:ext cx="7624762" cy="3477875"/>
          </a:xfrm>
          <a:prstGeom prst="rect">
            <a:avLst/>
          </a:prstGeom>
          <a:noFill/>
          <a:ln w="19050" algn="ctr">
            <a:noFill/>
            <a:miter lim="800000"/>
            <a:headEnd/>
            <a:tailEnd/>
          </a:ln>
        </p:spPr>
        <p:txBody>
          <a:bodyPr wrap="square">
            <a:spAutoFit/>
          </a:bodyPr>
          <a:lstStyle/>
          <a:p>
            <a:r>
              <a:rPr lang="en-US" sz="2000" dirty="0"/>
              <a:t> </a:t>
            </a:r>
          </a:p>
          <a:p>
            <a:pPr marL="457200" indent="-457200">
              <a:buAutoNum type="arabicPeriod"/>
            </a:pPr>
            <a:r>
              <a:rPr lang="en-US" sz="2000" dirty="0"/>
              <a:t>Have your speakers turned on and the volume turned up.</a:t>
            </a:r>
          </a:p>
          <a:p>
            <a:pPr marL="457200" indent="-457200">
              <a:buAutoNum type="arabicPeriod"/>
            </a:pPr>
            <a:r>
              <a:rPr lang="en-US" sz="2000" dirty="0"/>
              <a:t>Open the presentation to full screen for the best performance. </a:t>
            </a:r>
          </a:p>
          <a:p>
            <a:pPr marL="457200" indent="-457200">
              <a:buAutoNum type="arabicPeriod"/>
            </a:pPr>
            <a:r>
              <a:rPr lang="en-US" sz="2000" dirty="0"/>
              <a:t>You must manually advance each slide. </a:t>
            </a:r>
          </a:p>
          <a:p>
            <a:pPr marL="457200" indent="-457200">
              <a:buAutoNum type="arabicPeriod"/>
            </a:pPr>
            <a:r>
              <a:rPr lang="en-US" sz="2000" dirty="0"/>
              <a:t>When presented with a video, click on the arrow to play. </a:t>
            </a:r>
          </a:p>
          <a:p>
            <a:pPr marL="457200" indent="-457200">
              <a:buAutoNum type="arabicPeriod"/>
            </a:pPr>
            <a:r>
              <a:rPr lang="en-US" sz="2000" dirty="0"/>
              <a:t>Click on the QR code at the end to take a satisfaction survey.</a:t>
            </a:r>
          </a:p>
          <a:p>
            <a:pPr marL="457200" indent="-457200">
              <a:buAutoNum type="arabicPeriod"/>
            </a:pPr>
            <a:r>
              <a:rPr lang="en-US" sz="2000" dirty="0"/>
              <a:t>Questions? Email me at: </a:t>
            </a:r>
            <a:r>
              <a:rPr lang="en-US" sz="2000" dirty="0">
                <a:hlinkClick r:id="rId2"/>
              </a:rPr>
              <a:t>michael.harting@montgomerycollege.edu</a:t>
            </a:r>
            <a:r>
              <a:rPr lang="en-US" sz="2000" dirty="0"/>
              <a:t>   </a:t>
            </a:r>
          </a:p>
          <a:p>
            <a:pPr marL="457200" indent="-457200">
              <a:buAutoNum type="arabicPeriod"/>
            </a:pPr>
            <a:endParaRPr lang="en-US" sz="2000" dirty="0"/>
          </a:p>
          <a:p>
            <a:pPr marL="457200" indent="-457200">
              <a:buAutoNum type="arabicPeriod"/>
            </a:pPr>
            <a:endParaRPr lang="en-US" sz="2000" dirty="0"/>
          </a:p>
          <a:p>
            <a:pPr algn="ctr"/>
            <a:r>
              <a:rPr lang="en-US" sz="2000" dirty="0"/>
              <a:t>                    </a:t>
            </a:r>
            <a:endParaRPr lang="en-US" sz="1600" b="1" dirty="0"/>
          </a:p>
        </p:txBody>
      </p:sp>
    </p:spTree>
    <p:extLst>
      <p:ext uri="{BB962C8B-B14F-4D97-AF65-F5344CB8AC3E}">
        <p14:creationId xmlns:p14="http://schemas.microsoft.com/office/powerpoint/2010/main" val="31273695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Objectives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2</a:t>
            </a:fld>
            <a:endParaRPr lang="en-US" dirty="0"/>
          </a:p>
        </p:txBody>
      </p:sp>
      <p:sp>
        <p:nvSpPr>
          <p:cNvPr id="6" name="TextBox 5">
            <a:extLst>
              <a:ext uri="{FF2B5EF4-FFF2-40B4-BE49-F238E27FC236}">
                <a16:creationId xmlns:a16="http://schemas.microsoft.com/office/drawing/2014/main" id="{892125DD-E620-48EB-A3A5-74796F0539CB}"/>
              </a:ext>
            </a:extLst>
          </p:cNvPr>
          <p:cNvSpPr txBox="1"/>
          <p:nvPr/>
        </p:nvSpPr>
        <p:spPr bwMode="auto">
          <a:xfrm>
            <a:off x="304799" y="1305342"/>
            <a:ext cx="8677275" cy="2308324"/>
          </a:xfrm>
          <a:prstGeom prst="rect">
            <a:avLst/>
          </a:prstGeom>
          <a:noFill/>
          <a:ln w="19050" algn="ctr">
            <a:noFill/>
            <a:miter lim="800000"/>
            <a:headEnd/>
            <a:tailEnd/>
          </a:ln>
        </p:spPr>
        <p:txBody>
          <a:bodyPr wrap="square">
            <a:spAutoFit/>
          </a:bodyPr>
          <a:lstStyle/>
          <a:p>
            <a:r>
              <a:rPr lang="en-US" dirty="0"/>
              <a:t>This training is not meant to be considered a certification course, but a </a:t>
            </a:r>
            <a:r>
              <a:rPr lang="en-US" i="1" u="sng" dirty="0"/>
              <a:t>familiarization</a:t>
            </a:r>
            <a:r>
              <a:rPr lang="en-US" dirty="0"/>
              <a:t> course in the use of the Automated External Defibrillator, more commonly known as an AED. It is recommended that all students, staff, and faculty take part in a certified first aid/CPR/AED/Bleeding Control course. There are many organizations in the area that can train you in these life-saving techniques. Although many of these courses may be online, it is important to participate in a class that offers an in-person, hand’s-on experience to practice the skills necessary to perfect these extremely important life-saving techniques.  </a:t>
            </a:r>
          </a:p>
        </p:txBody>
      </p:sp>
      <p:pic>
        <p:nvPicPr>
          <p:cNvPr id="7" name="Picture 6">
            <a:extLst>
              <a:ext uri="{FF2B5EF4-FFF2-40B4-BE49-F238E27FC236}">
                <a16:creationId xmlns:a16="http://schemas.microsoft.com/office/drawing/2014/main" id="{8F7D89E3-0033-4D10-8A60-8D7CFA0FCD61}"/>
              </a:ext>
            </a:extLst>
          </p:cNvPr>
          <p:cNvPicPr>
            <a:picLocks noChangeAspect="1"/>
          </p:cNvPicPr>
          <p:nvPr/>
        </p:nvPicPr>
        <p:blipFill>
          <a:blip r:embed="rId2"/>
          <a:stretch>
            <a:fillRect/>
          </a:stretch>
        </p:blipFill>
        <p:spPr>
          <a:xfrm>
            <a:off x="392430" y="3771900"/>
            <a:ext cx="2915394" cy="1944938"/>
          </a:xfrm>
          <a:prstGeom prst="rect">
            <a:avLst/>
          </a:prstGeom>
        </p:spPr>
      </p:pic>
      <p:pic>
        <p:nvPicPr>
          <p:cNvPr id="8" name="Picture 7">
            <a:extLst>
              <a:ext uri="{FF2B5EF4-FFF2-40B4-BE49-F238E27FC236}">
                <a16:creationId xmlns:a16="http://schemas.microsoft.com/office/drawing/2014/main" id="{F8762796-E553-49BE-88A2-FFCC342F4137}"/>
              </a:ext>
            </a:extLst>
          </p:cNvPr>
          <p:cNvPicPr>
            <a:picLocks noChangeAspect="1"/>
          </p:cNvPicPr>
          <p:nvPr/>
        </p:nvPicPr>
        <p:blipFill>
          <a:blip r:embed="rId3"/>
          <a:stretch>
            <a:fillRect/>
          </a:stretch>
        </p:blipFill>
        <p:spPr>
          <a:xfrm>
            <a:off x="3513734" y="3924300"/>
            <a:ext cx="2192731" cy="1459163"/>
          </a:xfrm>
          <a:prstGeom prst="rect">
            <a:avLst/>
          </a:prstGeom>
        </p:spPr>
      </p:pic>
      <p:pic>
        <p:nvPicPr>
          <p:cNvPr id="9" name="Picture 8">
            <a:extLst>
              <a:ext uri="{FF2B5EF4-FFF2-40B4-BE49-F238E27FC236}">
                <a16:creationId xmlns:a16="http://schemas.microsoft.com/office/drawing/2014/main" id="{4B1604F0-F556-4B4C-B32E-B9B961C08E68}"/>
              </a:ext>
            </a:extLst>
          </p:cNvPr>
          <p:cNvPicPr>
            <a:picLocks noChangeAspect="1"/>
          </p:cNvPicPr>
          <p:nvPr/>
        </p:nvPicPr>
        <p:blipFill>
          <a:blip r:embed="rId4">
            <a:alphaModFix amt="75000"/>
          </a:blip>
          <a:stretch>
            <a:fillRect/>
          </a:stretch>
        </p:blipFill>
        <p:spPr>
          <a:xfrm>
            <a:off x="5947523" y="3688348"/>
            <a:ext cx="2891678" cy="2028490"/>
          </a:xfrm>
          <a:prstGeom prst="rect">
            <a:avLst/>
          </a:prstGeom>
          <a:solidFill>
            <a:schemeClr val="bg1">
              <a:lumMod val="75000"/>
            </a:schemeClr>
          </a:solidFill>
        </p:spPr>
      </p:pic>
    </p:spTree>
    <p:extLst>
      <p:ext uri="{BB962C8B-B14F-4D97-AF65-F5344CB8AC3E}">
        <p14:creationId xmlns:p14="http://schemas.microsoft.com/office/powerpoint/2010/main" val="5883248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Good Samaritan Law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3</a:t>
            </a:fld>
            <a:endParaRPr lang="en-US" dirty="0"/>
          </a:p>
        </p:txBody>
      </p:sp>
      <p:sp>
        <p:nvSpPr>
          <p:cNvPr id="8" name="TextBox 7">
            <a:extLst>
              <a:ext uri="{FF2B5EF4-FFF2-40B4-BE49-F238E27FC236}">
                <a16:creationId xmlns:a16="http://schemas.microsoft.com/office/drawing/2014/main" id="{96E99804-C25B-43F5-87B2-AA50886EC23C}"/>
              </a:ext>
            </a:extLst>
          </p:cNvPr>
          <p:cNvSpPr txBox="1"/>
          <p:nvPr/>
        </p:nvSpPr>
        <p:spPr bwMode="auto">
          <a:xfrm>
            <a:off x="352425" y="1582340"/>
            <a:ext cx="8439149" cy="3693319"/>
          </a:xfrm>
          <a:prstGeom prst="rect">
            <a:avLst/>
          </a:prstGeom>
          <a:noFill/>
          <a:ln w="19050" algn="ctr">
            <a:noFill/>
            <a:miter lim="800000"/>
            <a:headEnd/>
            <a:tailEnd/>
          </a:ln>
        </p:spPr>
        <p:txBody>
          <a:bodyPr wrap="square">
            <a:spAutoFit/>
          </a:bodyPr>
          <a:lstStyle/>
          <a:p>
            <a:pPr algn="l"/>
            <a:r>
              <a:rPr lang="en-US" dirty="0">
                <a:solidFill>
                  <a:srgbClr val="212121"/>
                </a:solidFill>
              </a:rPr>
              <a:t>An individual who provides medical aid will not be held civilly liable if they act in a </a:t>
            </a:r>
            <a:r>
              <a:rPr lang="en-US" i="1" dirty="0">
                <a:solidFill>
                  <a:srgbClr val="212121"/>
                </a:solidFill>
              </a:rPr>
              <a:t>reasonably prudent manner</a:t>
            </a:r>
            <a:r>
              <a:rPr lang="en-US" dirty="0">
                <a:solidFill>
                  <a:srgbClr val="212121"/>
                </a:solidFill>
              </a:rPr>
              <a:t>.</a:t>
            </a:r>
          </a:p>
          <a:p>
            <a:pPr algn="l"/>
            <a:endParaRPr lang="en-US" b="0" i="0" dirty="0">
              <a:solidFill>
                <a:srgbClr val="212121"/>
              </a:solidFill>
              <a:effectLst/>
            </a:endParaRPr>
          </a:p>
          <a:p>
            <a:pPr algn="l"/>
            <a:r>
              <a:rPr lang="en-US" b="0" i="0" dirty="0">
                <a:solidFill>
                  <a:srgbClr val="212121"/>
                </a:solidFill>
                <a:effectLst/>
              </a:rPr>
              <a:t>An individual who is not covered otherwise by this section is not civilly liable for any act or omission in providing assistance or medical aid to a victim at the scene of an emergency, if:</a:t>
            </a:r>
          </a:p>
          <a:p>
            <a:pPr lvl="1"/>
            <a:r>
              <a:rPr lang="en-US" b="0" i="0" dirty="0">
                <a:solidFill>
                  <a:srgbClr val="212121"/>
                </a:solidFill>
                <a:effectLst/>
              </a:rPr>
              <a:t>(1) The assistance or aid is provided in a </a:t>
            </a:r>
            <a:r>
              <a:rPr lang="en-US" b="0" i="1" u="sng" dirty="0">
                <a:solidFill>
                  <a:srgbClr val="212121"/>
                </a:solidFill>
                <a:effectLst/>
              </a:rPr>
              <a:t>reasonably prudent manner</a:t>
            </a:r>
            <a:r>
              <a:rPr lang="en-US" b="0" i="0" dirty="0">
                <a:solidFill>
                  <a:srgbClr val="212121"/>
                </a:solidFill>
                <a:effectLst/>
              </a:rPr>
              <a:t>;</a:t>
            </a:r>
          </a:p>
          <a:p>
            <a:pPr lvl="1"/>
            <a:r>
              <a:rPr lang="en-US" b="0" i="0" dirty="0">
                <a:solidFill>
                  <a:srgbClr val="212121"/>
                </a:solidFill>
                <a:effectLst/>
              </a:rPr>
              <a:t>(2) The assistance or aid is provided without fee or other compensation; </a:t>
            </a:r>
            <a:r>
              <a:rPr lang="en-US" b="1" i="1" dirty="0">
                <a:solidFill>
                  <a:srgbClr val="212121"/>
                </a:solidFill>
                <a:effectLst/>
              </a:rPr>
              <a:t>and</a:t>
            </a:r>
          </a:p>
          <a:p>
            <a:pPr lvl="1"/>
            <a:r>
              <a:rPr lang="en-US" b="0" i="0" dirty="0">
                <a:solidFill>
                  <a:srgbClr val="212121"/>
                </a:solidFill>
                <a:effectLst/>
              </a:rPr>
              <a:t>(3) The individual relinquishes care of the victim when someone who is licensed or certified by this State to provide medical care or services becomes available to take responsibility.</a:t>
            </a:r>
          </a:p>
          <a:p>
            <a:endParaRPr lang="en-US" b="0" i="0" dirty="0">
              <a:solidFill>
                <a:srgbClr val="212121"/>
              </a:solidFill>
              <a:effectLst/>
            </a:endParaRPr>
          </a:p>
          <a:p>
            <a:r>
              <a:rPr lang="en-US" sz="1600" b="1" i="0" dirty="0">
                <a:solidFill>
                  <a:srgbClr val="212121"/>
                </a:solidFill>
                <a:effectLst/>
              </a:rPr>
              <a:t>MD Code, Courts, and Judicial Proceedings, § 5-603</a:t>
            </a:r>
          </a:p>
        </p:txBody>
      </p:sp>
    </p:spTree>
    <p:extLst>
      <p:ext uri="{BB962C8B-B14F-4D97-AF65-F5344CB8AC3E}">
        <p14:creationId xmlns:p14="http://schemas.microsoft.com/office/powerpoint/2010/main" val="34598492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AED’s, Locations, and Contents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4</a:t>
            </a:fld>
            <a:endParaRPr lang="en-US" dirty="0"/>
          </a:p>
        </p:txBody>
      </p:sp>
      <p:sp>
        <p:nvSpPr>
          <p:cNvPr id="11" name="TextBox 10">
            <a:extLst>
              <a:ext uri="{FF2B5EF4-FFF2-40B4-BE49-F238E27FC236}">
                <a16:creationId xmlns:a16="http://schemas.microsoft.com/office/drawing/2014/main" id="{39102FB7-A592-408A-B59E-05F2271F2250}"/>
              </a:ext>
            </a:extLst>
          </p:cNvPr>
          <p:cNvSpPr txBox="1"/>
          <p:nvPr/>
        </p:nvSpPr>
        <p:spPr bwMode="auto">
          <a:xfrm>
            <a:off x="657225" y="1883575"/>
            <a:ext cx="7456488" cy="1015663"/>
          </a:xfrm>
          <a:prstGeom prst="rect">
            <a:avLst/>
          </a:prstGeom>
          <a:noFill/>
          <a:ln w="19050" algn="ctr">
            <a:noFill/>
            <a:miter lim="800000"/>
            <a:headEnd/>
            <a:tailEnd/>
          </a:ln>
        </p:spPr>
        <p:txBody>
          <a:bodyPr wrap="square">
            <a:spAutoFit/>
          </a:bodyPr>
          <a:lstStyle/>
          <a:p>
            <a:r>
              <a:rPr lang="en-US" sz="2000" dirty="0"/>
              <a:t>Montgomery College has more than 90 Automated External Defibrillators and placed them in cabinets in every building over all three campuses.  </a:t>
            </a:r>
          </a:p>
        </p:txBody>
      </p:sp>
      <p:sp>
        <p:nvSpPr>
          <p:cNvPr id="13" name="TextBox 12">
            <a:extLst>
              <a:ext uri="{FF2B5EF4-FFF2-40B4-BE49-F238E27FC236}">
                <a16:creationId xmlns:a16="http://schemas.microsoft.com/office/drawing/2014/main" id="{1F658D81-3C3E-4400-AE24-454F4ED7B254}"/>
              </a:ext>
            </a:extLst>
          </p:cNvPr>
          <p:cNvSpPr txBox="1"/>
          <p:nvPr/>
        </p:nvSpPr>
        <p:spPr bwMode="auto">
          <a:xfrm>
            <a:off x="657225" y="3052857"/>
            <a:ext cx="4572000" cy="1323439"/>
          </a:xfrm>
          <a:prstGeom prst="rect">
            <a:avLst/>
          </a:prstGeom>
          <a:noFill/>
          <a:ln w="19050" algn="ctr">
            <a:noFill/>
            <a:miter lim="800000"/>
            <a:headEnd/>
            <a:tailEnd/>
          </a:ln>
        </p:spPr>
        <p:txBody>
          <a:bodyPr wrap="square">
            <a:spAutoFit/>
          </a:bodyPr>
          <a:lstStyle/>
          <a:p>
            <a:r>
              <a:rPr lang="en-US" sz="2000" dirty="0"/>
              <a:t>The AEDs are easily accessible and mounted on the wall next to a bleeding control kit, and in high-risk / high-traffic areas.   </a:t>
            </a:r>
          </a:p>
        </p:txBody>
      </p:sp>
      <p:pic>
        <p:nvPicPr>
          <p:cNvPr id="14" name="Picture 13">
            <a:extLst>
              <a:ext uri="{FF2B5EF4-FFF2-40B4-BE49-F238E27FC236}">
                <a16:creationId xmlns:a16="http://schemas.microsoft.com/office/drawing/2014/main" id="{4D5F4AEC-B277-437B-9D56-8044F64E049F}"/>
              </a:ext>
            </a:extLst>
          </p:cNvPr>
          <p:cNvPicPr>
            <a:picLocks noChangeAspect="1"/>
          </p:cNvPicPr>
          <p:nvPr/>
        </p:nvPicPr>
        <p:blipFill>
          <a:blip r:embed="rId2"/>
          <a:stretch>
            <a:fillRect/>
          </a:stretch>
        </p:blipFill>
        <p:spPr>
          <a:xfrm>
            <a:off x="5784839" y="3052857"/>
            <a:ext cx="2328874" cy="2219136"/>
          </a:xfrm>
          <a:prstGeom prst="rect">
            <a:avLst/>
          </a:prstGeom>
        </p:spPr>
      </p:pic>
    </p:spTree>
    <p:extLst>
      <p:ext uri="{BB962C8B-B14F-4D97-AF65-F5344CB8AC3E}">
        <p14:creationId xmlns:p14="http://schemas.microsoft.com/office/powerpoint/2010/main" val="33397852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AEDs at Montgomery College</a:t>
            </a:r>
          </a:p>
        </p:txBody>
      </p:sp>
      <p:sp>
        <p:nvSpPr>
          <p:cNvPr id="3" name="Slide Number Placeholder 2"/>
          <p:cNvSpPr>
            <a:spLocks noGrp="1"/>
          </p:cNvSpPr>
          <p:nvPr>
            <p:ph type="sldNum" sz="quarter" idx="10"/>
          </p:nvPr>
        </p:nvSpPr>
        <p:spPr/>
        <p:txBody>
          <a:bodyPr/>
          <a:lstStyle/>
          <a:p>
            <a:fld id="{D08E2517-6DD5-440E-AE48-174F885392F8}" type="slidenum">
              <a:rPr lang="en-US" smtClean="0"/>
              <a:pPr/>
              <a:t>5</a:t>
            </a:fld>
            <a:endParaRPr lang="en-US" dirty="0"/>
          </a:p>
        </p:txBody>
      </p:sp>
      <p:sp>
        <p:nvSpPr>
          <p:cNvPr id="6" name="TextBox 5">
            <a:extLst>
              <a:ext uri="{FF2B5EF4-FFF2-40B4-BE49-F238E27FC236}">
                <a16:creationId xmlns:a16="http://schemas.microsoft.com/office/drawing/2014/main" id="{361FFE56-E9A7-408F-8699-97581C70100F}"/>
              </a:ext>
            </a:extLst>
          </p:cNvPr>
          <p:cNvSpPr txBox="1"/>
          <p:nvPr/>
        </p:nvSpPr>
        <p:spPr bwMode="auto">
          <a:xfrm>
            <a:off x="4572000" y="2424722"/>
            <a:ext cx="3857283" cy="2862322"/>
          </a:xfrm>
          <a:prstGeom prst="rect">
            <a:avLst/>
          </a:prstGeom>
          <a:noFill/>
          <a:ln w="19050" algn="ctr">
            <a:noFill/>
            <a:miter lim="800000"/>
            <a:headEnd/>
            <a:tailEnd/>
          </a:ln>
        </p:spPr>
        <p:txBody>
          <a:bodyPr wrap="square">
            <a:spAutoFit/>
          </a:bodyPr>
          <a:lstStyle/>
          <a:p>
            <a:r>
              <a:rPr lang="en-US" sz="2000" dirty="0"/>
              <a:t>Montgomery College utilizes several different styles of AEDs across all three campuses. Even so, they basically operate the same and follow the same principles for their use. </a:t>
            </a:r>
          </a:p>
          <a:p>
            <a:endParaRPr lang="en-US" sz="2000" dirty="0"/>
          </a:p>
          <a:p>
            <a:endParaRPr lang="en-US" sz="2000" dirty="0"/>
          </a:p>
          <a:p>
            <a:endParaRPr lang="en-US" sz="2000" dirty="0"/>
          </a:p>
        </p:txBody>
      </p:sp>
      <p:pic>
        <p:nvPicPr>
          <p:cNvPr id="9" name="Picture 8">
            <a:extLst>
              <a:ext uri="{FF2B5EF4-FFF2-40B4-BE49-F238E27FC236}">
                <a16:creationId xmlns:a16="http://schemas.microsoft.com/office/drawing/2014/main" id="{0966928C-8F7E-4377-A87B-5C639D0A28E5}"/>
              </a:ext>
            </a:extLst>
          </p:cNvPr>
          <p:cNvPicPr>
            <a:picLocks noChangeAspect="1"/>
          </p:cNvPicPr>
          <p:nvPr/>
        </p:nvPicPr>
        <p:blipFill>
          <a:blip r:embed="rId2"/>
          <a:stretch>
            <a:fillRect/>
          </a:stretch>
        </p:blipFill>
        <p:spPr>
          <a:xfrm>
            <a:off x="438151" y="2573610"/>
            <a:ext cx="3498298" cy="1710780"/>
          </a:xfrm>
          <a:prstGeom prst="rect">
            <a:avLst/>
          </a:prstGeom>
        </p:spPr>
      </p:pic>
    </p:spTree>
    <p:extLst>
      <p:ext uri="{BB962C8B-B14F-4D97-AF65-F5344CB8AC3E}">
        <p14:creationId xmlns:p14="http://schemas.microsoft.com/office/powerpoint/2010/main" val="17393775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an AED?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6</a:t>
            </a:fld>
            <a:endParaRPr lang="en-US" dirty="0"/>
          </a:p>
        </p:txBody>
      </p:sp>
      <p:pic>
        <p:nvPicPr>
          <p:cNvPr id="2" name="Picture 1">
            <a:extLst>
              <a:ext uri="{FF2B5EF4-FFF2-40B4-BE49-F238E27FC236}">
                <a16:creationId xmlns:a16="http://schemas.microsoft.com/office/drawing/2014/main" id="{CDABB82A-D8D6-41AB-971A-0D4510B52638}"/>
              </a:ext>
            </a:extLst>
          </p:cNvPr>
          <p:cNvPicPr>
            <a:picLocks noChangeAspect="1"/>
          </p:cNvPicPr>
          <p:nvPr/>
        </p:nvPicPr>
        <p:blipFill>
          <a:blip r:embed="rId2"/>
          <a:stretch>
            <a:fillRect/>
          </a:stretch>
        </p:blipFill>
        <p:spPr>
          <a:xfrm>
            <a:off x="6563795" y="2120160"/>
            <a:ext cx="1914310" cy="2408129"/>
          </a:xfrm>
          <a:prstGeom prst="rect">
            <a:avLst/>
          </a:prstGeom>
        </p:spPr>
      </p:pic>
      <p:sp>
        <p:nvSpPr>
          <p:cNvPr id="6" name="TextBox 5">
            <a:extLst>
              <a:ext uri="{FF2B5EF4-FFF2-40B4-BE49-F238E27FC236}">
                <a16:creationId xmlns:a16="http://schemas.microsoft.com/office/drawing/2014/main" id="{DAD252BC-2366-4514-A959-7671A5BE921F}"/>
              </a:ext>
            </a:extLst>
          </p:cNvPr>
          <p:cNvSpPr txBox="1"/>
          <p:nvPr/>
        </p:nvSpPr>
        <p:spPr bwMode="auto">
          <a:xfrm>
            <a:off x="587928" y="1988314"/>
            <a:ext cx="5486400" cy="2769989"/>
          </a:xfrm>
          <a:prstGeom prst="rect">
            <a:avLst/>
          </a:prstGeom>
          <a:noFill/>
          <a:ln w="19050" algn="ctr">
            <a:noFill/>
            <a:miter lim="800000"/>
            <a:headEnd/>
            <a:tailEnd/>
          </a:ln>
        </p:spPr>
        <p:txBody>
          <a:bodyPr wrap="square">
            <a:spAutoFit/>
          </a:bodyPr>
          <a:lstStyle/>
          <a:p>
            <a:r>
              <a:rPr lang="en-US" sz="2000" dirty="0"/>
              <a:t>An AED, or automated external defibrillator, is used to help those experiencing sudden cardiac arrest. It’s a sophisticated medical device, </a:t>
            </a:r>
            <a:r>
              <a:rPr lang="en-US" sz="2000" i="1" u="sng" dirty="0"/>
              <a:t>yet easy to use</a:t>
            </a:r>
            <a:r>
              <a:rPr lang="en-US" sz="2000" dirty="0"/>
              <a:t>, that can analyze the heart's rhythm and, if necessary, deliver an electrical shock, or defibrillation, to help the heart re-establish an effective rhythm.</a:t>
            </a:r>
          </a:p>
          <a:p>
            <a:endParaRPr lang="en-US" dirty="0"/>
          </a:p>
          <a:p>
            <a:r>
              <a:rPr lang="en-US" sz="1600" b="1" dirty="0"/>
              <a:t>Source: redcross.org (2022) </a:t>
            </a:r>
          </a:p>
        </p:txBody>
      </p:sp>
    </p:spTree>
    <p:extLst>
      <p:ext uri="{BB962C8B-B14F-4D97-AF65-F5344CB8AC3E}">
        <p14:creationId xmlns:p14="http://schemas.microsoft.com/office/powerpoint/2010/main" val="38407639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Does an AED Work?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7</a:t>
            </a:fld>
            <a:endParaRPr lang="en-US" dirty="0"/>
          </a:p>
        </p:txBody>
      </p:sp>
      <p:sp>
        <p:nvSpPr>
          <p:cNvPr id="6" name="TextBox 5">
            <a:extLst>
              <a:ext uri="{FF2B5EF4-FFF2-40B4-BE49-F238E27FC236}">
                <a16:creationId xmlns:a16="http://schemas.microsoft.com/office/drawing/2014/main" id="{97CD04A5-63A2-4D5E-9E2C-4C4E95FE0872}"/>
              </a:ext>
            </a:extLst>
          </p:cNvPr>
          <p:cNvSpPr txBox="1"/>
          <p:nvPr/>
        </p:nvSpPr>
        <p:spPr bwMode="auto">
          <a:xfrm>
            <a:off x="3455949" y="1665848"/>
            <a:ext cx="5267325" cy="3970318"/>
          </a:xfrm>
          <a:prstGeom prst="rect">
            <a:avLst/>
          </a:prstGeom>
          <a:noFill/>
          <a:ln w="19050" algn="ctr">
            <a:noFill/>
            <a:miter lim="800000"/>
            <a:headEnd/>
            <a:tailEnd/>
          </a:ln>
        </p:spPr>
        <p:txBody>
          <a:bodyPr wrap="square">
            <a:spAutoFit/>
          </a:bodyPr>
          <a:lstStyle/>
          <a:p>
            <a:r>
              <a:rPr lang="en-US" dirty="0"/>
              <a:t>A built-in computer checks a victim’s heart rhythm through adhesive electrodes. The computer calculates whether defibrillation is needed. If it is, a recorded voice prompts the rescuer to press the shock button on the AED. This shock momentarily stuns the heart and stops all activity. It gives the heart the chance to resume beating effectively. Audible prompts guide the user through the process. </a:t>
            </a:r>
          </a:p>
          <a:p>
            <a:r>
              <a:rPr lang="en-US" dirty="0"/>
              <a:t>AEDs advise a shock only for ventricular fibrillation or another life-threatening condition called pulseless ventricular tachycardia.</a:t>
            </a:r>
          </a:p>
          <a:p>
            <a:endParaRPr lang="en-US" dirty="0"/>
          </a:p>
          <a:p>
            <a:r>
              <a:rPr lang="en-US" sz="1600" b="1" dirty="0"/>
              <a:t>Source: heart.org (2017) </a:t>
            </a:r>
          </a:p>
        </p:txBody>
      </p:sp>
      <p:pic>
        <p:nvPicPr>
          <p:cNvPr id="4" name="Picture 3">
            <a:extLst>
              <a:ext uri="{FF2B5EF4-FFF2-40B4-BE49-F238E27FC236}">
                <a16:creationId xmlns:a16="http://schemas.microsoft.com/office/drawing/2014/main" id="{ACEA8355-8026-4799-BD6A-449FA7F9E2B2}"/>
              </a:ext>
            </a:extLst>
          </p:cNvPr>
          <p:cNvPicPr>
            <a:picLocks noChangeAspect="1"/>
          </p:cNvPicPr>
          <p:nvPr/>
        </p:nvPicPr>
        <p:blipFill>
          <a:blip r:embed="rId2">
            <a:alphaModFix amt="75000"/>
          </a:blip>
          <a:stretch>
            <a:fillRect/>
          </a:stretch>
        </p:blipFill>
        <p:spPr>
          <a:xfrm>
            <a:off x="587928" y="1996316"/>
            <a:ext cx="2365453" cy="2865368"/>
          </a:xfrm>
          <a:prstGeom prst="rect">
            <a:avLst/>
          </a:prstGeom>
          <a:solidFill>
            <a:schemeClr val="bg1">
              <a:lumMod val="75000"/>
            </a:schemeClr>
          </a:solidFill>
        </p:spPr>
      </p:pic>
    </p:spTree>
    <p:extLst>
      <p:ext uri="{BB962C8B-B14F-4D97-AF65-F5344CB8AC3E}">
        <p14:creationId xmlns:p14="http://schemas.microsoft.com/office/powerpoint/2010/main" val="31800652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AED Overview (</a:t>
            </a:r>
            <a:r>
              <a:rPr lang="en-US" dirty="0" err="1"/>
              <a:t>LifePak</a:t>
            </a:r>
            <a:r>
              <a:rPr lang="en-US" dirty="0"/>
              <a:t> CR Plus) </a:t>
            </a:r>
          </a:p>
        </p:txBody>
      </p:sp>
      <p:sp>
        <p:nvSpPr>
          <p:cNvPr id="3" name="Slide Number Placeholder 2"/>
          <p:cNvSpPr>
            <a:spLocks noGrp="1"/>
          </p:cNvSpPr>
          <p:nvPr>
            <p:ph type="sldNum" sz="quarter" idx="10"/>
          </p:nvPr>
        </p:nvSpPr>
        <p:spPr/>
        <p:txBody>
          <a:bodyPr/>
          <a:lstStyle/>
          <a:p>
            <a:fld id="{D08E2517-6DD5-440E-AE48-174F885392F8}" type="slidenum">
              <a:rPr lang="en-US" smtClean="0"/>
              <a:pPr/>
              <a:t>8</a:t>
            </a:fld>
            <a:endParaRPr lang="en-US" dirty="0"/>
          </a:p>
        </p:txBody>
      </p:sp>
      <p:sp>
        <p:nvSpPr>
          <p:cNvPr id="6" name="TextBox 5">
            <a:extLst>
              <a:ext uri="{FF2B5EF4-FFF2-40B4-BE49-F238E27FC236}">
                <a16:creationId xmlns:a16="http://schemas.microsoft.com/office/drawing/2014/main" id="{361FFE56-E9A7-408F-8699-97581C70100F}"/>
              </a:ext>
            </a:extLst>
          </p:cNvPr>
          <p:cNvSpPr txBox="1"/>
          <p:nvPr/>
        </p:nvSpPr>
        <p:spPr bwMode="auto">
          <a:xfrm>
            <a:off x="352425" y="1716465"/>
            <a:ext cx="3743325" cy="3939540"/>
          </a:xfrm>
          <a:prstGeom prst="rect">
            <a:avLst/>
          </a:prstGeom>
          <a:noFill/>
          <a:ln w="19050" algn="ctr">
            <a:noFill/>
            <a:miter lim="800000"/>
            <a:headEnd/>
            <a:tailEnd/>
          </a:ln>
        </p:spPr>
        <p:txBody>
          <a:bodyPr wrap="square">
            <a:spAutoFit/>
          </a:bodyPr>
          <a:lstStyle/>
          <a:p>
            <a:r>
              <a:rPr lang="en-US" dirty="0"/>
              <a:t>The AED shown here is one of several devices in use here at Montgomery College.</a:t>
            </a:r>
          </a:p>
          <a:p>
            <a:endParaRPr lang="en-US" dirty="0"/>
          </a:p>
          <a:p>
            <a:r>
              <a:rPr lang="en-US" dirty="0"/>
              <a:t>“ AEDs are safe to use by anyone. Some studies have shown that 90 percent of the time AEDs are able to detect a rhythm that should be defibrillated. This data suggests that AEDs are highly effective in detecting when (or when not) to deliver a shock.”  </a:t>
            </a:r>
          </a:p>
          <a:p>
            <a:endParaRPr lang="en-US" dirty="0"/>
          </a:p>
          <a:p>
            <a:r>
              <a:rPr lang="en-US" sz="1600" b="1" dirty="0"/>
              <a:t>Source: heart.org (2017) </a:t>
            </a:r>
          </a:p>
        </p:txBody>
      </p:sp>
      <p:pic>
        <p:nvPicPr>
          <p:cNvPr id="4" name="Picture 3">
            <a:extLst>
              <a:ext uri="{FF2B5EF4-FFF2-40B4-BE49-F238E27FC236}">
                <a16:creationId xmlns:a16="http://schemas.microsoft.com/office/drawing/2014/main" id="{C2542CB7-34C6-48BD-8528-F68CB46926DD}"/>
              </a:ext>
            </a:extLst>
          </p:cNvPr>
          <p:cNvPicPr>
            <a:picLocks noChangeAspect="1"/>
          </p:cNvPicPr>
          <p:nvPr/>
        </p:nvPicPr>
        <p:blipFill>
          <a:blip r:embed="rId2">
            <a:alphaModFix amt="75000"/>
          </a:blip>
          <a:stretch>
            <a:fillRect/>
          </a:stretch>
        </p:blipFill>
        <p:spPr>
          <a:xfrm>
            <a:off x="4095751" y="1551269"/>
            <a:ext cx="4695824" cy="3755461"/>
          </a:xfrm>
          <a:prstGeom prst="rect">
            <a:avLst/>
          </a:prstGeom>
          <a:solidFill>
            <a:schemeClr val="bg1">
              <a:lumMod val="75000"/>
            </a:schemeClr>
          </a:solidFill>
        </p:spPr>
      </p:pic>
    </p:spTree>
    <p:extLst>
      <p:ext uri="{BB962C8B-B14F-4D97-AF65-F5344CB8AC3E}">
        <p14:creationId xmlns:p14="http://schemas.microsoft.com/office/powerpoint/2010/main" val="879047116"/>
      </p:ext>
    </p:extLst>
  </p:cSld>
  <p:clrMapOvr>
    <a:masterClrMapping/>
  </p:clrMapOvr>
  <p:transition>
    <p:fade/>
  </p:transition>
</p:sld>
</file>

<file path=ppt/theme/theme1.xml><?xml version="1.0" encoding="utf-8"?>
<a:theme xmlns:a="http://schemas.openxmlformats.org/drawingml/2006/main" name="MC Powerpoint Template">
  <a:themeElements>
    <a:clrScheme name="Montgomery College">
      <a:dk1>
        <a:srgbClr val="51237F"/>
      </a:dk1>
      <a:lt1>
        <a:srgbClr val="FFFFFF"/>
      </a:lt1>
      <a:dk2>
        <a:srgbClr val="FFFFFF"/>
      </a:dk2>
      <a:lt2>
        <a:srgbClr val="FFFFFF"/>
      </a:lt2>
      <a:accent1>
        <a:srgbClr val="51237F"/>
      </a:accent1>
      <a:accent2>
        <a:srgbClr val="525252"/>
      </a:accent2>
      <a:accent3>
        <a:srgbClr val="525252"/>
      </a:accent3>
      <a:accent4>
        <a:srgbClr val="51237F"/>
      </a:accent4>
      <a:accent5>
        <a:srgbClr val="525252"/>
      </a:accent5>
      <a:accent6>
        <a:srgbClr val="51237F"/>
      </a:accent6>
      <a:hlink>
        <a:srgbClr val="525252"/>
      </a:hlink>
      <a:folHlink>
        <a:srgbClr val="51237F"/>
      </a:folHlink>
    </a:clrScheme>
    <a:fontScheme name="Montgomery Colle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1237F"/>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1133</Words>
  <Application>Microsoft Office PowerPoint</Application>
  <PresentationFormat>On-screen Show (4:3)</PresentationFormat>
  <Paragraphs>102</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Roboto</vt:lpstr>
      <vt:lpstr>Wingdings</vt:lpstr>
      <vt:lpstr>Garamond</vt:lpstr>
      <vt:lpstr>MC Powerpoint Template</vt:lpstr>
      <vt:lpstr>PowerPoint Presentation</vt:lpstr>
      <vt:lpstr>Tips and notes for using this presentation</vt:lpstr>
      <vt:lpstr>Learning Objectives   </vt:lpstr>
      <vt:lpstr>Good Samaritan Law </vt:lpstr>
      <vt:lpstr>AED’s, Locations, and Contents  </vt:lpstr>
      <vt:lpstr>AEDs at Montgomery College</vt:lpstr>
      <vt:lpstr>What is an AED? </vt:lpstr>
      <vt:lpstr>How Does an AED Work? </vt:lpstr>
      <vt:lpstr>AED Overview (LifePak CR Plus) </vt:lpstr>
      <vt:lpstr>       When to Use? (LifePak CR Plus) </vt:lpstr>
      <vt:lpstr>How to Use the AED (LifePak CR Plus) </vt:lpstr>
      <vt:lpstr>A Video of AED Use</vt:lpstr>
      <vt:lpstr>Important Information</vt:lpstr>
      <vt:lpstr>In conclusion:</vt:lpstr>
      <vt:lpstr>Questions?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2016-09-09T13:34:50Z</dcterms:created>
  <dcterms:modified xsi:type="dcterms:W3CDTF">2023-01-25T20:03:10Z</dcterms:modified>
</cp:coreProperties>
</file>